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5"/>
  </p:notesMasterIdLst>
  <p:handoutMasterIdLst>
    <p:handoutMasterId r:id="rId26"/>
  </p:handoutMasterIdLst>
  <p:sldIdLst>
    <p:sldId id="256" r:id="rId2"/>
    <p:sldId id="449" r:id="rId3"/>
    <p:sldId id="517" r:id="rId4"/>
    <p:sldId id="518" r:id="rId5"/>
    <p:sldId id="519" r:id="rId6"/>
    <p:sldId id="516" r:id="rId7"/>
    <p:sldId id="322" r:id="rId8"/>
    <p:sldId id="512" r:id="rId9"/>
    <p:sldId id="491" r:id="rId10"/>
    <p:sldId id="492" r:id="rId11"/>
    <p:sldId id="493" r:id="rId12"/>
    <p:sldId id="495" r:id="rId13"/>
    <p:sldId id="496" r:id="rId14"/>
    <p:sldId id="498" r:id="rId15"/>
    <p:sldId id="514" r:id="rId16"/>
    <p:sldId id="515" r:id="rId17"/>
    <p:sldId id="513" r:id="rId18"/>
    <p:sldId id="520" r:id="rId19"/>
    <p:sldId id="446" r:id="rId20"/>
    <p:sldId id="521" r:id="rId21"/>
    <p:sldId id="522" r:id="rId22"/>
    <p:sldId id="618" r:id="rId23"/>
    <p:sldId id="425" r:id="rId24"/>
  </p:sldIdLst>
  <p:sldSz cx="9144000" cy="6858000" type="screen4x3"/>
  <p:notesSz cx="6888163" cy="100187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97" autoAdjust="0"/>
    <p:restoredTop sz="94660"/>
  </p:normalViewPr>
  <p:slideViewPr>
    <p:cSldViewPr>
      <p:cViewPr varScale="1">
        <p:scale>
          <a:sx n="71" d="100"/>
          <a:sy n="71" d="100"/>
        </p:scale>
        <p:origin x="140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43011" name="Rectangle 3"/>
          <p:cNvSpPr>
            <a:spLocks noGrp="1" noChangeArrowheads="1"/>
          </p:cNvSpPr>
          <p:nvPr>
            <p:ph type="dt" sz="quarter"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43012" name="Rectangle 4"/>
          <p:cNvSpPr>
            <a:spLocks noGrp="1" noChangeArrowheads="1"/>
          </p:cNvSpPr>
          <p:nvPr>
            <p:ph type="ftr" sz="quarter" idx="2"/>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43013" name="Rectangle 5"/>
          <p:cNvSpPr>
            <a:spLocks noGrp="1" noChangeArrowheads="1"/>
          </p:cNvSpPr>
          <p:nvPr>
            <p:ph type="sldNum" sz="quarter" idx="3"/>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27651" name="Rectangle 3"/>
          <p:cNvSpPr>
            <a:spLocks noGrp="1" noChangeArrowheads="1"/>
          </p:cNvSpPr>
          <p:nvPr>
            <p:ph type="dt"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23</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gov-online.go.jp/useful/article/202011/3.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hlw.go.jp/seisakunitsuite/bunya/kodomo/kodomo_kosodate/dv/dl/130823-01c_003.pdf"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fa.go.jp/policies/jidougyakutai"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miraikyousou.com/childre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miraikyousou.com/childre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miraikyousou.com/children/"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nippon-foundation.or.jp/journal/2024/98154/childcar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ikkei.com/article/DGXMZO45860510Y9A600C1CC00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FDkkRCUsfE" TargetMode="External"/><Relationship Id="rId2" Type="http://schemas.openxmlformats.org/officeDocument/2006/relationships/hyperlink" Target="https://www.youtube.com/watch?v=xk72Bx_dXxc" TargetMode="External"/><Relationship Id="rId1" Type="http://schemas.openxmlformats.org/officeDocument/2006/relationships/slideLayout" Target="../slideLayouts/slideLayout2.xml"/><Relationship Id="rId4" Type="http://schemas.openxmlformats.org/officeDocument/2006/relationships/hyperlink" Target="https://www.youtube.com/watch?v=_-4Hnx_tse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ender.go.jp/policy/no_violence/dv-child_abuse/index.html#:~:text=%E5%85%B1%E5%90%8C%E5%8F%82%E7%94%BB%E5%B1%80%EF%BC%89-,%E5%85%90%E7%AB%A5%E8%99%90%E5%BE%85%E3%81%A8%E3%81%AF,%E3%83%8D%E3%82%B0%E3%83%AC%E3%82%AF%E3%83%88%E3%82%82%E5%90%AB%E3%81%BE%E3%82%8C%E3%81%BE%E3%81%99%E3%80%82" TargetMode="External"/><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elaws.e-gov.go.jp/document?lawid=412AC1000000082_20240401_504AC0000000104"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mhlw.go.jp/seisakunitsuite/bunya/kodomo/kodomo_kosodate/dv/dl/130823-01c_003.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pPr marL="0" indent="0" eaLnBrk="1" hangingPunct="1">
              <a:lnSpc>
                <a:spcPct val="90000"/>
              </a:lnSpc>
              <a:buNone/>
            </a:pPr>
            <a:br>
              <a:rPr lang="en-US" altLang="ja-JP" sz="2800" dirty="0"/>
            </a:br>
            <a:br>
              <a:rPr lang="en-US" altLang="ja-JP" sz="2800" dirty="0"/>
            </a:br>
            <a:r>
              <a:rPr lang="ja-JP" altLang="en-US" sz="2800" dirty="0"/>
              <a:t>第</a:t>
            </a:r>
            <a:r>
              <a:rPr lang="en-US" altLang="ja-JP" sz="2800" dirty="0"/>
              <a:t>11</a:t>
            </a:r>
            <a:r>
              <a:rPr lang="ja-JP" altLang="en-US" sz="2800" dirty="0"/>
              <a:t>回</a:t>
            </a:r>
            <a:br>
              <a:rPr lang="en-US" altLang="ja-JP" sz="2800" dirty="0"/>
            </a:br>
            <a:br>
              <a:rPr lang="ja-JP" altLang="en-US" sz="2800" dirty="0"/>
            </a:br>
            <a:r>
              <a:rPr lang="en-US" altLang="ja-JP" sz="2800" dirty="0"/>
              <a:t>【</a:t>
            </a:r>
            <a:r>
              <a:rPr lang="ja-JP" altLang="en-US" sz="2800" dirty="0"/>
              <a:t>虐待と家族</a:t>
            </a:r>
            <a:r>
              <a:rPr lang="en-US" altLang="ja-JP" sz="2800" dirty="0"/>
              <a:t>】 </a:t>
            </a:r>
            <a:r>
              <a:rPr lang="ja-JP" altLang="en-US" sz="2800" dirty="0"/>
              <a:t>児童虐待の現状と対策</a:t>
            </a:r>
            <a:br>
              <a:rPr lang="ja-JP" altLang="en-US" sz="2800" dirty="0"/>
            </a:br>
            <a:br>
              <a:rPr lang="ja-JP" altLang="en-US" sz="2800" dirty="0"/>
            </a:br>
            <a:endParaRPr lang="ja-JP" altLang="en-US" sz="3200" dirty="0">
              <a:solidFill>
                <a:schemeClr val="tx1"/>
              </a:solidFill>
              <a:latin typeface="ＭＳ 明朝" charset="-128"/>
              <a:ea typeface="ＭＳ 明朝" charset="-128"/>
              <a:cs typeface="ＭＳ 明朝" charset="-128"/>
            </a:endParaRP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7</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9</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40―16 </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10 </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ctr" anchorCtr="0"/>
          <a:lstStyle/>
          <a:p>
            <a:pPr algn="ctr"/>
            <a:r>
              <a:rPr lang="ja-JP" altLang="en-US" sz="3600" dirty="0"/>
              <a:t>虐待の判断に当たっての留意点</a:t>
            </a:r>
            <a:endParaRPr lang="en-US" altLang="ja-JP" sz="3600" dirty="0"/>
          </a:p>
        </p:txBody>
      </p:sp>
      <p:sp>
        <p:nvSpPr>
          <p:cNvPr id="3" name="コンテンツ プレースホルダー 2">
            <a:extLst>
              <a:ext uri="{FF2B5EF4-FFF2-40B4-BE49-F238E27FC236}">
                <a16:creationId xmlns:a16="http://schemas.microsoft.com/office/drawing/2014/main" id="{010DD58B-C534-5244-6A23-52302E1ECCD0}"/>
              </a:ext>
            </a:extLst>
          </p:cNvPr>
          <p:cNvSpPr>
            <a:spLocks noGrp="1"/>
          </p:cNvSpPr>
          <p:nvPr>
            <p:ph sz="half" idx="1"/>
          </p:nvPr>
        </p:nvSpPr>
        <p:spPr>
          <a:xfrm>
            <a:off x="574675" y="1700808"/>
            <a:ext cx="8469758" cy="4484712"/>
          </a:xfrm>
        </p:spPr>
        <p:txBody>
          <a:bodyPr/>
          <a:lstStyle/>
          <a:p>
            <a:pPr marL="0" indent="0">
              <a:buNone/>
            </a:pPr>
            <a:r>
              <a:rPr lang="ja-JP" altLang="en-US" dirty="0"/>
              <a:t>児童虐待防止法第３条は、「何人も、児童に対し、虐待をしてはならない」としているが、これは、保護者による虐待のみならず、そもそも本来保護すべき子どもに対して何人も「虐待」をすることは許されないことを規定したものである。</a:t>
            </a:r>
            <a:endParaRPr lang="en-US" altLang="ja-JP" dirty="0"/>
          </a:p>
          <a:p>
            <a:pPr marL="0" indent="0">
              <a:buNone/>
            </a:pPr>
            <a:r>
              <a:rPr lang="ja-JP" altLang="en-US" dirty="0">
                <a:solidFill>
                  <a:srgbClr val="FF0000"/>
                </a:solidFill>
              </a:rPr>
              <a:t>⇒児童虐待防止法の改正（</a:t>
            </a:r>
            <a:r>
              <a:rPr lang="en-US" altLang="ja-JP" dirty="0">
                <a:solidFill>
                  <a:srgbClr val="FF0000"/>
                </a:solidFill>
              </a:rPr>
              <a:t>2020</a:t>
            </a:r>
            <a:r>
              <a:rPr lang="ja-JP" altLang="en-US" dirty="0">
                <a:solidFill>
                  <a:srgbClr val="FF0000"/>
                </a:solidFill>
              </a:rPr>
              <a:t>）は、しつけの際の体罰を禁じる。保護者だけでなく、児童福祉施設の職員ら子供の養育に携わる人が対象となる。</a:t>
            </a:r>
          </a:p>
        </p:txBody>
      </p:sp>
    </p:spTree>
    <p:extLst>
      <p:ext uri="{BB962C8B-B14F-4D97-AF65-F5344CB8AC3E}">
        <p14:creationId xmlns:p14="http://schemas.microsoft.com/office/powerpoint/2010/main" val="426493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ctr" anchorCtr="0"/>
          <a:lstStyle/>
          <a:p>
            <a:pPr algn="ctr"/>
            <a:r>
              <a:rPr lang="ja-JP" altLang="en-US" sz="3600" dirty="0">
                <a:hlinkClick r:id="rId2"/>
              </a:rPr>
              <a:t>児童虐待かも？と思ったら</a:t>
            </a:r>
            <a:r>
              <a:rPr lang="ja-JP" altLang="en-US" sz="3600" dirty="0"/>
              <a:t>（</a:t>
            </a:r>
            <a:r>
              <a:rPr lang="ja-JP" altLang="en-US" sz="3600" dirty="0">
                <a:solidFill>
                  <a:srgbClr val="FF0000"/>
                </a:solidFill>
              </a:rPr>
              <a:t>いちはやく</a:t>
            </a:r>
            <a:r>
              <a:rPr lang="ja-JP" altLang="en-US" sz="3600" dirty="0"/>
              <a:t>）</a:t>
            </a:r>
            <a:endParaRPr lang="en-US" altLang="ja-JP" sz="3600" dirty="0"/>
          </a:p>
        </p:txBody>
      </p:sp>
      <p:pic>
        <p:nvPicPr>
          <p:cNvPr id="7" name="図 6" descr="テキスト&#10;&#10;自動的に生成された説明">
            <a:extLst>
              <a:ext uri="{FF2B5EF4-FFF2-40B4-BE49-F238E27FC236}">
                <a16:creationId xmlns:a16="http://schemas.microsoft.com/office/drawing/2014/main" id="{057C4F81-BAC0-4ECD-40C1-E2FAD988C31B}"/>
              </a:ext>
            </a:extLst>
          </p:cNvPr>
          <p:cNvPicPr>
            <a:picLocks noChangeAspect="1"/>
          </p:cNvPicPr>
          <p:nvPr/>
        </p:nvPicPr>
        <p:blipFill>
          <a:blip r:embed="rId3"/>
          <a:stretch>
            <a:fillRect/>
          </a:stretch>
        </p:blipFill>
        <p:spPr>
          <a:xfrm>
            <a:off x="827584" y="1520825"/>
            <a:ext cx="6552728" cy="4954876"/>
          </a:xfrm>
          <a:prstGeom prst="rect">
            <a:avLst/>
          </a:prstGeom>
        </p:spPr>
      </p:pic>
      <p:sp>
        <p:nvSpPr>
          <p:cNvPr id="8" name="テキスト ボックス 7">
            <a:extLst>
              <a:ext uri="{FF2B5EF4-FFF2-40B4-BE49-F238E27FC236}">
                <a16:creationId xmlns:a16="http://schemas.microsoft.com/office/drawing/2014/main" id="{9B72EBE2-5B67-A738-27EC-E4BA59480082}"/>
              </a:ext>
            </a:extLst>
          </p:cNvPr>
          <p:cNvSpPr txBox="1"/>
          <p:nvPr/>
        </p:nvSpPr>
        <p:spPr>
          <a:xfrm>
            <a:off x="3563888" y="2564904"/>
            <a:ext cx="3312368" cy="461665"/>
          </a:xfrm>
          <a:prstGeom prst="rect">
            <a:avLst/>
          </a:prstGeom>
          <a:solidFill>
            <a:schemeClr val="bg2"/>
          </a:solidFill>
        </p:spPr>
        <p:txBody>
          <a:bodyPr wrap="square" rtlCol="0">
            <a:spAutoFit/>
          </a:bodyPr>
          <a:lstStyle/>
          <a:p>
            <a:r>
              <a:rPr lang="ja-JP" altLang="en-US" dirty="0"/>
              <a:t>★政府広報オンライン</a:t>
            </a:r>
            <a:endParaRPr lang="en-US" dirty="0"/>
          </a:p>
        </p:txBody>
      </p:sp>
    </p:spTree>
    <p:extLst>
      <p:ext uri="{BB962C8B-B14F-4D97-AF65-F5344CB8AC3E}">
        <p14:creationId xmlns:p14="http://schemas.microsoft.com/office/powerpoint/2010/main" val="203454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nchor="t" anchorCtr="0"/>
          <a:lstStyle/>
          <a:p>
            <a:r>
              <a:rPr lang="ja-JP" altLang="en-US" dirty="0"/>
              <a:t>児童虐待への対応</a:t>
            </a:r>
            <a:endParaRPr lang="en-US" dirty="0"/>
          </a:p>
        </p:txBody>
      </p:sp>
      <p:pic>
        <p:nvPicPr>
          <p:cNvPr id="7" name="図 6" descr="ダイアグラム&#10;&#10;自動的に生成された説明">
            <a:extLst>
              <a:ext uri="{FF2B5EF4-FFF2-40B4-BE49-F238E27FC236}">
                <a16:creationId xmlns:a16="http://schemas.microsoft.com/office/drawing/2014/main" id="{2F8AC242-3C32-E7A9-3FAB-B99D665C0B48}"/>
              </a:ext>
            </a:extLst>
          </p:cNvPr>
          <p:cNvPicPr>
            <a:picLocks noChangeAspect="1"/>
          </p:cNvPicPr>
          <p:nvPr/>
        </p:nvPicPr>
        <p:blipFill>
          <a:blip r:embed="rId2"/>
          <a:stretch>
            <a:fillRect/>
          </a:stretch>
        </p:blipFill>
        <p:spPr>
          <a:xfrm>
            <a:off x="395536" y="1052736"/>
            <a:ext cx="8570932" cy="5144027"/>
          </a:xfrm>
          <a:prstGeom prst="rect">
            <a:avLst/>
          </a:prstGeom>
        </p:spPr>
      </p:pic>
      <p:sp>
        <p:nvSpPr>
          <p:cNvPr id="8" name="テキスト ボックス 7">
            <a:extLst>
              <a:ext uri="{FF2B5EF4-FFF2-40B4-BE49-F238E27FC236}">
                <a16:creationId xmlns:a16="http://schemas.microsoft.com/office/drawing/2014/main" id="{41EA768A-9CD4-EFDD-E343-77CB647E09EE}"/>
              </a:ext>
            </a:extLst>
          </p:cNvPr>
          <p:cNvSpPr txBox="1"/>
          <p:nvPr/>
        </p:nvSpPr>
        <p:spPr>
          <a:xfrm>
            <a:off x="827584" y="6070730"/>
            <a:ext cx="7488832" cy="830997"/>
          </a:xfrm>
          <a:prstGeom prst="rect">
            <a:avLst/>
          </a:prstGeom>
          <a:noFill/>
        </p:spPr>
        <p:txBody>
          <a:bodyPr wrap="square" rtlCol="0">
            <a:spAutoFit/>
          </a:bodyPr>
          <a:lstStyle/>
          <a:p>
            <a:r>
              <a:rPr lang="ja-JP" altLang="en-US" sz="2400" dirty="0"/>
              <a:t>虐待の重症度等と対応内容及び児童相談所と市区町村</a:t>
            </a:r>
            <a:r>
              <a:rPr lang="ja-JP" altLang="en-US" dirty="0"/>
              <a:t>の役割（</a:t>
            </a:r>
            <a:r>
              <a:rPr lang="ja-JP" altLang="en-US" dirty="0">
                <a:hlinkClick r:id="rId3"/>
              </a:rPr>
              <a:t>厚生労働省：子ども虐待対応の手引き</a:t>
            </a:r>
            <a:r>
              <a:rPr lang="ja-JP" altLang="en-US" dirty="0"/>
              <a:t>）</a:t>
            </a:r>
            <a:endParaRPr lang="en-US" dirty="0"/>
          </a:p>
        </p:txBody>
      </p:sp>
    </p:spTree>
    <p:extLst>
      <p:ext uri="{BB962C8B-B14F-4D97-AF65-F5344CB8AC3E}">
        <p14:creationId xmlns:p14="http://schemas.microsoft.com/office/powerpoint/2010/main" val="392304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lstStyle/>
          <a:p>
            <a:r>
              <a:rPr lang="ja-JP" altLang="en-US" dirty="0"/>
              <a:t>令和４年度 児童相談所における児童虐待相談対応件数（速報値）</a:t>
            </a:r>
            <a:endParaRPr lang="en-US" dirty="0"/>
          </a:p>
        </p:txBody>
      </p:sp>
      <p:pic>
        <p:nvPicPr>
          <p:cNvPr id="7" name="図 6" descr="テーブル&#10;&#10;低い精度で自動的に生成された説明">
            <a:extLst>
              <a:ext uri="{FF2B5EF4-FFF2-40B4-BE49-F238E27FC236}">
                <a16:creationId xmlns:a16="http://schemas.microsoft.com/office/drawing/2014/main" id="{EFFDEAEE-48DC-04BE-E3DC-8BE9537CFE8C}"/>
              </a:ext>
            </a:extLst>
          </p:cNvPr>
          <p:cNvPicPr>
            <a:picLocks noChangeAspect="1"/>
          </p:cNvPicPr>
          <p:nvPr/>
        </p:nvPicPr>
        <p:blipFill>
          <a:blip r:embed="rId2"/>
          <a:stretch>
            <a:fillRect/>
          </a:stretch>
        </p:blipFill>
        <p:spPr>
          <a:xfrm>
            <a:off x="452492" y="2716471"/>
            <a:ext cx="8239016" cy="3672408"/>
          </a:xfrm>
          <a:prstGeom prst="rect">
            <a:avLst/>
          </a:prstGeom>
        </p:spPr>
      </p:pic>
      <p:sp>
        <p:nvSpPr>
          <p:cNvPr id="8" name="テキスト ボックス 7">
            <a:extLst>
              <a:ext uri="{FF2B5EF4-FFF2-40B4-BE49-F238E27FC236}">
                <a16:creationId xmlns:a16="http://schemas.microsoft.com/office/drawing/2014/main" id="{F88599CF-586E-2517-06D4-7AE866441AAE}"/>
              </a:ext>
            </a:extLst>
          </p:cNvPr>
          <p:cNvSpPr txBox="1"/>
          <p:nvPr/>
        </p:nvSpPr>
        <p:spPr>
          <a:xfrm>
            <a:off x="574675" y="1700808"/>
            <a:ext cx="8116833" cy="1015663"/>
          </a:xfrm>
          <a:prstGeom prst="rect">
            <a:avLst/>
          </a:prstGeom>
          <a:noFill/>
        </p:spPr>
        <p:txBody>
          <a:bodyPr wrap="square" rtlCol="0">
            <a:spAutoFit/>
          </a:bodyPr>
          <a:lstStyle/>
          <a:p>
            <a:r>
              <a:rPr lang="ja-JP" altLang="en-US" sz="2000" dirty="0"/>
              <a:t>○令和４年（２０２２）　</a:t>
            </a:r>
            <a:r>
              <a:rPr lang="en-US" altLang="ja-JP" sz="2000" dirty="0"/>
              <a:t>219,170 </a:t>
            </a:r>
            <a:r>
              <a:rPr lang="ja-JP" altLang="en-US" sz="2000" dirty="0"/>
              <a:t>件（平成２年（１９９０）</a:t>
            </a:r>
            <a:r>
              <a:rPr lang="en-US" altLang="ja-JP" sz="2000" dirty="0"/>
              <a:t>11011</a:t>
            </a:r>
            <a:r>
              <a:rPr lang="ja-JP" altLang="en-US" sz="2000" dirty="0"/>
              <a:t>件）、過去最多。</a:t>
            </a:r>
          </a:p>
          <a:p>
            <a:r>
              <a:rPr lang="en-US" altLang="ja-JP" sz="2000" dirty="0"/>
              <a:t>※ </a:t>
            </a:r>
            <a:r>
              <a:rPr lang="ja-JP" altLang="en-US" sz="2000" dirty="0"/>
              <a:t>対前年度比＋</a:t>
            </a:r>
            <a:r>
              <a:rPr lang="en-US" altLang="ja-JP" sz="2000" dirty="0"/>
              <a:t>5.5</a:t>
            </a:r>
            <a:r>
              <a:rPr lang="ja-JP" altLang="en-US" sz="2000" dirty="0"/>
              <a:t>％（</a:t>
            </a:r>
            <a:r>
              <a:rPr lang="en-US" altLang="ja-JP" sz="2000" dirty="0"/>
              <a:t>11,510</a:t>
            </a:r>
            <a:r>
              <a:rPr lang="ja-JP" altLang="en-US" sz="2000" dirty="0"/>
              <a:t>件の増加）（令和３年度：対前年度比＋</a:t>
            </a:r>
            <a:r>
              <a:rPr lang="en-US" altLang="ja-JP" sz="2000" dirty="0"/>
              <a:t>1.3</a:t>
            </a:r>
            <a:r>
              <a:rPr lang="ja-JP" altLang="en-US" sz="2000" dirty="0"/>
              <a:t>％（ </a:t>
            </a:r>
            <a:r>
              <a:rPr lang="en-US" altLang="ja-JP" sz="2000" dirty="0"/>
              <a:t>2,616</a:t>
            </a:r>
            <a:r>
              <a:rPr lang="ja-JP" altLang="en-US" sz="2000" dirty="0"/>
              <a:t>件の増加））</a:t>
            </a:r>
          </a:p>
        </p:txBody>
      </p:sp>
      <p:sp>
        <p:nvSpPr>
          <p:cNvPr id="9" name="テキスト ボックス 8">
            <a:extLst>
              <a:ext uri="{FF2B5EF4-FFF2-40B4-BE49-F238E27FC236}">
                <a16:creationId xmlns:a16="http://schemas.microsoft.com/office/drawing/2014/main" id="{D796F299-6C22-D4FE-7D2E-BBEECBE3A0EA}"/>
              </a:ext>
            </a:extLst>
          </p:cNvPr>
          <p:cNvSpPr txBox="1"/>
          <p:nvPr/>
        </p:nvSpPr>
        <p:spPr>
          <a:xfrm>
            <a:off x="4788024" y="2347139"/>
            <a:ext cx="2376264" cy="369332"/>
          </a:xfrm>
          <a:prstGeom prst="rect">
            <a:avLst/>
          </a:prstGeom>
          <a:noFill/>
        </p:spPr>
        <p:txBody>
          <a:bodyPr wrap="square" rtlCol="0">
            <a:spAutoFit/>
          </a:bodyPr>
          <a:lstStyle/>
          <a:p>
            <a:r>
              <a:rPr lang="ja-JP" altLang="en-US" sz="1800" dirty="0">
                <a:hlinkClick r:id="rId3"/>
              </a:rPr>
              <a:t>こども家庭庁の</a:t>
            </a:r>
            <a:r>
              <a:rPr lang="en-US" altLang="ja-JP" sz="1800" dirty="0">
                <a:hlinkClick r:id="rId3"/>
              </a:rPr>
              <a:t>HP</a:t>
            </a:r>
            <a:endParaRPr lang="en-US" sz="1800" dirty="0"/>
          </a:p>
        </p:txBody>
      </p:sp>
    </p:spTree>
    <p:extLst>
      <p:ext uri="{BB962C8B-B14F-4D97-AF65-F5344CB8AC3E}">
        <p14:creationId xmlns:p14="http://schemas.microsoft.com/office/powerpoint/2010/main" val="363288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nchor="t" anchorCtr="0"/>
          <a:lstStyle/>
          <a:p>
            <a:r>
              <a:rPr lang="ja-JP" altLang="en-US" dirty="0"/>
              <a:t>児童虐待の現状：</a:t>
            </a:r>
            <a:r>
              <a:rPr lang="ja-JP" altLang="en-US" sz="3200" dirty="0">
                <a:hlinkClick r:id="rId2"/>
              </a:rPr>
              <a:t>みらいこども財団</a:t>
            </a:r>
            <a:r>
              <a:rPr lang="ja-JP" altLang="en-US" sz="3200" dirty="0"/>
              <a:t>の</a:t>
            </a:r>
            <a:r>
              <a:rPr lang="en-US" altLang="ja-JP" sz="3200" dirty="0"/>
              <a:t>HP</a:t>
            </a:r>
            <a:endParaRPr lang="en-US" dirty="0"/>
          </a:p>
        </p:txBody>
      </p:sp>
      <p:pic>
        <p:nvPicPr>
          <p:cNvPr id="7" name="図 6" descr="グラフィカル ユーザー インターフェイス, アプリケーション&#10;&#10;自動的に生成された説明">
            <a:extLst>
              <a:ext uri="{FF2B5EF4-FFF2-40B4-BE49-F238E27FC236}">
                <a16:creationId xmlns:a16="http://schemas.microsoft.com/office/drawing/2014/main" id="{B3AB1723-08DE-CB07-D3A4-575505EA86E3}"/>
              </a:ext>
            </a:extLst>
          </p:cNvPr>
          <p:cNvPicPr>
            <a:picLocks noChangeAspect="1"/>
          </p:cNvPicPr>
          <p:nvPr/>
        </p:nvPicPr>
        <p:blipFill>
          <a:blip r:embed="rId3"/>
          <a:stretch>
            <a:fillRect/>
          </a:stretch>
        </p:blipFill>
        <p:spPr>
          <a:xfrm>
            <a:off x="584919" y="1412776"/>
            <a:ext cx="7860280" cy="3240360"/>
          </a:xfrm>
          <a:prstGeom prst="rect">
            <a:avLst/>
          </a:prstGeom>
        </p:spPr>
      </p:pic>
      <p:sp>
        <p:nvSpPr>
          <p:cNvPr id="8" name="テキスト ボックス 7">
            <a:extLst>
              <a:ext uri="{FF2B5EF4-FFF2-40B4-BE49-F238E27FC236}">
                <a16:creationId xmlns:a16="http://schemas.microsoft.com/office/drawing/2014/main" id="{5331F579-C935-C480-2784-F117E438E543}"/>
              </a:ext>
            </a:extLst>
          </p:cNvPr>
          <p:cNvSpPr txBox="1"/>
          <p:nvPr/>
        </p:nvSpPr>
        <p:spPr>
          <a:xfrm>
            <a:off x="683568" y="4966925"/>
            <a:ext cx="7128792" cy="707886"/>
          </a:xfrm>
          <a:prstGeom prst="rect">
            <a:avLst/>
          </a:prstGeom>
          <a:noFill/>
        </p:spPr>
        <p:txBody>
          <a:bodyPr wrap="square" rtlCol="0">
            <a:spAutoFit/>
          </a:bodyPr>
          <a:lstStyle/>
          <a:p>
            <a:r>
              <a:rPr lang="ja-JP" altLang="en-US" sz="2000" dirty="0">
                <a:solidFill>
                  <a:srgbClr val="FF0000"/>
                </a:solidFill>
              </a:rPr>
              <a:t>★件数は毎年増加しているが、虐待により死亡したこどもの数も増加している訳ではない点に注意！</a:t>
            </a:r>
            <a:endParaRPr lang="en-US" sz="2000" dirty="0">
              <a:solidFill>
                <a:srgbClr val="FF0000"/>
              </a:solidFill>
            </a:endParaRPr>
          </a:p>
        </p:txBody>
      </p:sp>
    </p:spTree>
    <p:extLst>
      <p:ext uri="{BB962C8B-B14F-4D97-AF65-F5344CB8AC3E}">
        <p14:creationId xmlns:p14="http://schemas.microsoft.com/office/powerpoint/2010/main" val="7599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nchor="t" anchorCtr="0"/>
          <a:lstStyle/>
          <a:p>
            <a:r>
              <a:rPr lang="ja-JP" altLang="en-US" dirty="0"/>
              <a:t>児童虐待の現状：</a:t>
            </a:r>
            <a:r>
              <a:rPr lang="ja-JP" altLang="en-US" sz="3200" dirty="0">
                <a:hlinkClick r:id="rId2"/>
              </a:rPr>
              <a:t>みらいこども財団</a:t>
            </a:r>
            <a:r>
              <a:rPr lang="ja-JP" altLang="en-US" sz="3200" dirty="0"/>
              <a:t>の</a:t>
            </a:r>
            <a:r>
              <a:rPr lang="en-US" altLang="ja-JP" sz="3200" dirty="0"/>
              <a:t>HP</a:t>
            </a:r>
            <a:endParaRPr lang="en-US" dirty="0"/>
          </a:p>
        </p:txBody>
      </p:sp>
      <p:sp>
        <p:nvSpPr>
          <p:cNvPr id="8" name="テキスト ボックス 7">
            <a:extLst>
              <a:ext uri="{FF2B5EF4-FFF2-40B4-BE49-F238E27FC236}">
                <a16:creationId xmlns:a16="http://schemas.microsoft.com/office/drawing/2014/main" id="{5331F579-C935-C480-2784-F117E438E543}"/>
              </a:ext>
            </a:extLst>
          </p:cNvPr>
          <p:cNvSpPr txBox="1"/>
          <p:nvPr/>
        </p:nvSpPr>
        <p:spPr>
          <a:xfrm>
            <a:off x="683568" y="5301208"/>
            <a:ext cx="7128792" cy="400110"/>
          </a:xfrm>
          <a:prstGeom prst="rect">
            <a:avLst/>
          </a:prstGeom>
          <a:noFill/>
        </p:spPr>
        <p:txBody>
          <a:bodyPr wrap="square" rtlCol="0">
            <a:spAutoFit/>
          </a:bodyPr>
          <a:lstStyle/>
          <a:p>
            <a:r>
              <a:rPr lang="ja-JP" altLang="en-US" sz="2000" dirty="0">
                <a:solidFill>
                  <a:srgbClr val="FF0000"/>
                </a:solidFill>
              </a:rPr>
              <a:t>★実の親による虐待</a:t>
            </a:r>
            <a:r>
              <a:rPr lang="en-US" altLang="ja-JP" sz="2000" dirty="0">
                <a:solidFill>
                  <a:srgbClr val="FF0000"/>
                </a:solidFill>
              </a:rPr>
              <a:t>88.9</a:t>
            </a:r>
            <a:r>
              <a:rPr lang="ja-JP" altLang="en-US" sz="2000" dirty="0">
                <a:solidFill>
                  <a:srgbClr val="FF0000"/>
                </a:solidFill>
              </a:rPr>
              <a:t>％（母親</a:t>
            </a:r>
            <a:r>
              <a:rPr lang="en-US" altLang="ja-JP" sz="2000" dirty="0">
                <a:solidFill>
                  <a:srgbClr val="FF0000"/>
                </a:solidFill>
              </a:rPr>
              <a:t>47.7</a:t>
            </a:r>
            <a:r>
              <a:rPr lang="ja-JP" altLang="en-US" sz="2000" dirty="0">
                <a:solidFill>
                  <a:srgbClr val="FF0000"/>
                </a:solidFill>
              </a:rPr>
              <a:t>％、父親</a:t>
            </a:r>
            <a:r>
              <a:rPr lang="en-US" altLang="ja-JP" sz="2000" dirty="0">
                <a:solidFill>
                  <a:srgbClr val="FF0000"/>
                </a:solidFill>
              </a:rPr>
              <a:t>41.2</a:t>
            </a:r>
            <a:r>
              <a:rPr lang="ja-JP" altLang="en-US" sz="2000" dirty="0">
                <a:solidFill>
                  <a:srgbClr val="FF0000"/>
                </a:solidFill>
              </a:rPr>
              <a:t>％）</a:t>
            </a:r>
            <a:endParaRPr lang="en-US" sz="2000" dirty="0">
              <a:solidFill>
                <a:srgbClr val="FF0000"/>
              </a:solidFill>
            </a:endParaRP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C1C73B8F-A7DB-4BBC-9CC7-3912BD8921A7}"/>
              </a:ext>
            </a:extLst>
          </p:cNvPr>
          <p:cNvPicPr>
            <a:picLocks noChangeAspect="1"/>
          </p:cNvPicPr>
          <p:nvPr/>
        </p:nvPicPr>
        <p:blipFill>
          <a:blip r:embed="rId3"/>
          <a:stretch>
            <a:fillRect/>
          </a:stretch>
        </p:blipFill>
        <p:spPr>
          <a:xfrm>
            <a:off x="395536" y="1520825"/>
            <a:ext cx="9144000" cy="3366329"/>
          </a:xfrm>
          <a:prstGeom prst="rect">
            <a:avLst/>
          </a:prstGeom>
        </p:spPr>
      </p:pic>
    </p:spTree>
    <p:extLst>
      <p:ext uri="{BB962C8B-B14F-4D97-AF65-F5344CB8AC3E}">
        <p14:creationId xmlns:p14="http://schemas.microsoft.com/office/powerpoint/2010/main" val="387441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9C49A-2178-255A-C193-3F2F836FF74F}"/>
              </a:ext>
            </a:extLst>
          </p:cNvPr>
          <p:cNvSpPr>
            <a:spLocks noGrp="1"/>
          </p:cNvSpPr>
          <p:nvPr>
            <p:ph type="title"/>
          </p:nvPr>
        </p:nvSpPr>
        <p:spPr/>
        <p:txBody>
          <a:bodyPr anchor="t" anchorCtr="0"/>
          <a:lstStyle/>
          <a:p>
            <a:r>
              <a:rPr lang="ja-JP" altLang="en-US" dirty="0"/>
              <a:t>児童虐待の現状：</a:t>
            </a:r>
            <a:r>
              <a:rPr lang="ja-JP" altLang="en-US" sz="3200" dirty="0">
                <a:hlinkClick r:id="rId2"/>
              </a:rPr>
              <a:t>みらいこども財団</a:t>
            </a:r>
            <a:r>
              <a:rPr lang="ja-JP" altLang="en-US" sz="3200" dirty="0"/>
              <a:t>の</a:t>
            </a:r>
            <a:r>
              <a:rPr lang="en-US" altLang="ja-JP" sz="3200" dirty="0"/>
              <a:t>HP</a:t>
            </a:r>
            <a:endParaRPr lang="en-US" dirty="0"/>
          </a:p>
        </p:txBody>
      </p:sp>
      <p:sp>
        <p:nvSpPr>
          <p:cNvPr id="8" name="テキスト ボックス 7">
            <a:extLst>
              <a:ext uri="{FF2B5EF4-FFF2-40B4-BE49-F238E27FC236}">
                <a16:creationId xmlns:a16="http://schemas.microsoft.com/office/drawing/2014/main" id="{5331F579-C935-C480-2784-F117E438E543}"/>
              </a:ext>
            </a:extLst>
          </p:cNvPr>
          <p:cNvSpPr txBox="1"/>
          <p:nvPr/>
        </p:nvSpPr>
        <p:spPr>
          <a:xfrm>
            <a:off x="323528" y="5517232"/>
            <a:ext cx="7128792" cy="400110"/>
          </a:xfrm>
          <a:prstGeom prst="rect">
            <a:avLst/>
          </a:prstGeom>
          <a:noFill/>
        </p:spPr>
        <p:txBody>
          <a:bodyPr wrap="square" rtlCol="0">
            <a:spAutoFit/>
          </a:bodyPr>
          <a:lstStyle/>
          <a:p>
            <a:r>
              <a:rPr lang="ja-JP" altLang="en-US" sz="2000" dirty="0">
                <a:solidFill>
                  <a:srgbClr val="FF0000"/>
                </a:solidFill>
              </a:rPr>
              <a:t>★児童相談所から児童養護施設に入る子どもは</a:t>
            </a:r>
            <a:r>
              <a:rPr lang="en-US" altLang="ja-JP" sz="2000" dirty="0">
                <a:solidFill>
                  <a:srgbClr val="FF0000"/>
                </a:solidFill>
              </a:rPr>
              <a:t>10</a:t>
            </a:r>
            <a:r>
              <a:rPr lang="ja-JP" altLang="en-US" sz="2000" dirty="0">
                <a:solidFill>
                  <a:srgbClr val="FF0000"/>
                </a:solidFill>
              </a:rPr>
              <a:t>％程度</a:t>
            </a:r>
            <a:endParaRPr lang="en-US" sz="2000" dirty="0">
              <a:solidFill>
                <a:srgbClr val="FF0000"/>
              </a:solidFill>
            </a:endParaRPr>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C01B9E1A-5A75-AE3E-4CBC-B101006E9FE4}"/>
              </a:ext>
            </a:extLst>
          </p:cNvPr>
          <p:cNvPicPr>
            <a:picLocks noChangeAspect="1"/>
          </p:cNvPicPr>
          <p:nvPr/>
        </p:nvPicPr>
        <p:blipFill>
          <a:blip r:embed="rId3"/>
          <a:stretch>
            <a:fillRect/>
          </a:stretch>
        </p:blipFill>
        <p:spPr>
          <a:xfrm>
            <a:off x="323528" y="1772816"/>
            <a:ext cx="8684814" cy="3497278"/>
          </a:xfrm>
          <a:prstGeom prst="rect">
            <a:avLst/>
          </a:prstGeom>
        </p:spPr>
      </p:pic>
    </p:spTree>
    <p:extLst>
      <p:ext uri="{BB962C8B-B14F-4D97-AF65-F5344CB8AC3E}">
        <p14:creationId xmlns:p14="http://schemas.microsoft.com/office/powerpoint/2010/main" val="131029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C686F8-ADBC-58D2-4729-32041D37FF0F}"/>
              </a:ext>
            </a:extLst>
          </p:cNvPr>
          <p:cNvSpPr>
            <a:spLocks noGrp="1"/>
          </p:cNvSpPr>
          <p:nvPr>
            <p:ph type="title"/>
          </p:nvPr>
        </p:nvSpPr>
        <p:spPr/>
        <p:txBody>
          <a:bodyPr/>
          <a:lstStyle/>
          <a:p>
            <a:r>
              <a:rPr lang="ja-JP" altLang="en-US" dirty="0"/>
              <a:t>児童虐待の背景にあるのは「貧困」「孤立」など社会の問題</a:t>
            </a:r>
            <a:endParaRPr lang="en-US" dirty="0"/>
          </a:p>
        </p:txBody>
      </p:sp>
      <p:sp>
        <p:nvSpPr>
          <p:cNvPr id="3" name="コンテンツ プレースホルダー 2">
            <a:extLst>
              <a:ext uri="{FF2B5EF4-FFF2-40B4-BE49-F238E27FC236}">
                <a16:creationId xmlns:a16="http://schemas.microsoft.com/office/drawing/2014/main" id="{4983FA5B-F4F5-6EBE-0BF2-168065DF34C6}"/>
              </a:ext>
            </a:extLst>
          </p:cNvPr>
          <p:cNvSpPr>
            <a:spLocks noGrp="1"/>
          </p:cNvSpPr>
          <p:nvPr>
            <p:ph sz="half" idx="1"/>
          </p:nvPr>
        </p:nvSpPr>
        <p:spPr>
          <a:xfrm>
            <a:off x="574674" y="1700808"/>
            <a:ext cx="8173789" cy="4464496"/>
          </a:xfrm>
        </p:spPr>
        <p:txBody>
          <a:bodyPr/>
          <a:lstStyle/>
          <a:p>
            <a:r>
              <a:rPr lang="ja-JP" altLang="en-US" dirty="0"/>
              <a:t>貧困：経済的に追い詰められると、人は誰しもイライラしますよね。そこで子どもが言うことを聞かないと、そのいら立ちの矛先が子どもに向かってしまうんです。</a:t>
            </a:r>
          </a:p>
          <a:p>
            <a:r>
              <a:rPr lang="ja-JP" altLang="en-US" dirty="0"/>
              <a:t>もう</a:t>
            </a:r>
            <a:r>
              <a:rPr lang="en-US" altLang="ja-JP" dirty="0"/>
              <a:t>1</a:t>
            </a:r>
            <a:r>
              <a:rPr lang="ja-JP" altLang="en-US" dirty="0"/>
              <a:t>つはその家族が孤立化しているということです。親戚や近隣の人、あるいは友人が助けてくれるなど、多くの家庭は何らかの形で他者からのサポートを受けているはずです。</a:t>
            </a:r>
            <a:endParaRPr lang="en-US" altLang="ja-JP" dirty="0"/>
          </a:p>
          <a:p>
            <a:pPr marL="0" indent="0">
              <a:buNone/>
            </a:pPr>
            <a:r>
              <a:rPr lang="ja-JP" altLang="en-US" sz="2000" dirty="0"/>
              <a:t>（日本財団ジャーナル：</a:t>
            </a:r>
            <a:r>
              <a:rPr lang="ja-JP" altLang="en-US" sz="2000" dirty="0">
                <a:hlinkClick r:id="rId2"/>
              </a:rPr>
              <a:t>増える児童虐待の背景にある貧困と孤立問題。防ぐ鍵は“新しい都市型のつながり</a:t>
            </a:r>
            <a:r>
              <a:rPr lang="ja-JP" altLang="en-US" sz="2000" dirty="0"/>
              <a:t>”２０２４・１・１１</a:t>
            </a:r>
            <a:r>
              <a:rPr lang="ja-JP" altLang="en-US" dirty="0"/>
              <a:t>）</a:t>
            </a:r>
            <a:endParaRPr lang="en-US" dirty="0"/>
          </a:p>
        </p:txBody>
      </p:sp>
    </p:spTree>
    <p:extLst>
      <p:ext uri="{BB962C8B-B14F-4D97-AF65-F5344CB8AC3E}">
        <p14:creationId xmlns:p14="http://schemas.microsoft.com/office/powerpoint/2010/main" val="369469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C686F8-ADBC-58D2-4729-32041D37FF0F}"/>
              </a:ext>
            </a:extLst>
          </p:cNvPr>
          <p:cNvSpPr>
            <a:spLocks noGrp="1"/>
          </p:cNvSpPr>
          <p:nvPr>
            <p:ph type="title"/>
          </p:nvPr>
        </p:nvSpPr>
        <p:spPr>
          <a:xfrm>
            <a:off x="574675" y="304800"/>
            <a:ext cx="8001000" cy="1216025"/>
          </a:xfrm>
        </p:spPr>
        <p:txBody>
          <a:bodyPr wrap="square" anchor="b">
            <a:normAutofit/>
          </a:bodyPr>
          <a:lstStyle/>
          <a:p>
            <a:pPr>
              <a:lnSpc>
                <a:spcPct val="90000"/>
              </a:lnSpc>
            </a:pPr>
            <a:r>
              <a:rPr lang="ja-JP" altLang="en-US" dirty="0"/>
              <a:t>児童虐待の背景にあるのは「貧困」「孤立」など社会の問題</a:t>
            </a:r>
            <a:endParaRPr lang="en-US"/>
          </a:p>
        </p:txBody>
      </p:sp>
      <p:pic>
        <p:nvPicPr>
          <p:cNvPr id="7" name="図 6" descr="ダイアグラム&#10;&#10;自動的に生成された説明">
            <a:extLst>
              <a:ext uri="{FF2B5EF4-FFF2-40B4-BE49-F238E27FC236}">
                <a16:creationId xmlns:a16="http://schemas.microsoft.com/office/drawing/2014/main" id="{79087407-6B10-A01D-9F38-1C89D6F4EEB8}"/>
              </a:ext>
            </a:extLst>
          </p:cNvPr>
          <p:cNvPicPr>
            <a:picLocks noChangeAspect="1"/>
          </p:cNvPicPr>
          <p:nvPr/>
        </p:nvPicPr>
        <p:blipFill>
          <a:blip r:embed="rId2"/>
          <a:stretch>
            <a:fillRect/>
          </a:stretch>
        </p:blipFill>
        <p:spPr>
          <a:xfrm>
            <a:off x="323528" y="1644299"/>
            <a:ext cx="4836331" cy="4425243"/>
          </a:xfrm>
          <a:prstGeom prst="rect">
            <a:avLst/>
          </a:prstGeom>
          <a:noFill/>
        </p:spPr>
      </p:pic>
      <p:sp>
        <p:nvSpPr>
          <p:cNvPr id="12" name="Content Placeholder 3">
            <a:extLst>
              <a:ext uri="{FF2B5EF4-FFF2-40B4-BE49-F238E27FC236}">
                <a16:creationId xmlns:a16="http://schemas.microsoft.com/office/drawing/2014/main" id="{6BF58C31-F20C-46D3-4E9C-DD08CFA1490F}"/>
              </a:ext>
            </a:extLst>
          </p:cNvPr>
          <p:cNvSpPr>
            <a:spLocks noGrp="1"/>
          </p:cNvSpPr>
          <p:nvPr>
            <p:ph sz="half" idx="2"/>
          </p:nvPr>
        </p:nvSpPr>
        <p:spPr>
          <a:xfrm>
            <a:off x="4788024" y="1658000"/>
            <a:ext cx="3888432" cy="4507304"/>
          </a:xfrm>
        </p:spPr>
        <p:txBody>
          <a:bodyPr/>
          <a:lstStyle/>
          <a:p>
            <a:r>
              <a:rPr lang="ja-JP" altLang="en-US" dirty="0"/>
              <a:t>確かに個々の児童虐待の背景には様々な社会問題がある。</a:t>
            </a:r>
            <a:endParaRPr lang="en-US" altLang="ja-JP" dirty="0"/>
          </a:p>
          <a:p>
            <a:r>
              <a:rPr lang="ja-JP" altLang="en-US" dirty="0"/>
              <a:t>しかし児童虐待は過去にも起きていた。</a:t>
            </a:r>
            <a:endParaRPr lang="en-US" altLang="ja-JP" dirty="0"/>
          </a:p>
          <a:p>
            <a:r>
              <a:rPr lang="ja-JP" altLang="en-US" dirty="0"/>
              <a:t>悲観的に捉えるのではなく児童虐待を許容しない社会になって来たことを評価すべきではないか？</a:t>
            </a:r>
            <a:endParaRPr lang="en-US" altLang="ja-JP" dirty="0"/>
          </a:p>
          <a:p>
            <a:endParaRPr lang="en-US" dirty="0"/>
          </a:p>
        </p:txBody>
      </p:sp>
    </p:spTree>
    <p:extLst>
      <p:ext uri="{BB962C8B-B14F-4D97-AF65-F5344CB8AC3E}">
        <p14:creationId xmlns:p14="http://schemas.microsoft.com/office/powerpoint/2010/main" val="246481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Paper#11</a:t>
            </a:r>
            <a:br>
              <a:rPr kumimoji="0" lang="en-US" altLang="ja-JP" sz="3000" dirty="0">
                <a:ea typeface="ＭＳ Ｐゴシック" panose="020B0600070205080204" pitchFamily="50" charset="-128"/>
              </a:rPr>
            </a:br>
            <a:r>
              <a:rPr kumimoji="0" lang="en-US" altLang="ja-JP" sz="2800" dirty="0">
                <a:ea typeface="ＭＳ Ｐゴシック" panose="020B0600070205080204" pitchFamily="50" charset="-128"/>
              </a:rPr>
              <a:t>1</a:t>
            </a:r>
            <a:r>
              <a:rPr kumimoji="0" lang="ja-JP" altLang="en-US" sz="2800" dirty="0">
                <a:ea typeface="ＭＳ Ｐゴシック" panose="020B0600070205080204" pitchFamily="50" charset="-128"/>
              </a:rPr>
              <a:t>　児童虐待の事例</a:t>
            </a:r>
            <a:r>
              <a:rPr kumimoji="0" lang="en-US" altLang="ja-JP" sz="2800" dirty="0">
                <a:ea typeface="ＭＳ Ｐゴシック" panose="020B0600070205080204" pitchFamily="50" charset="-128"/>
              </a:rPr>
              <a:t>:</a:t>
            </a:r>
            <a:r>
              <a:rPr kumimoji="0" lang="ja-JP" altLang="en-US" sz="2800" dirty="0">
                <a:ea typeface="ＭＳ Ｐゴシック" panose="020B0600070205080204" pitchFamily="50" charset="-128"/>
              </a:rPr>
              <a:t>池田詩梨（ことり）ちゃん事件</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64896" cy="4104456"/>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p>
          <a:p>
            <a:pPr marL="0" indent="0">
              <a:buNone/>
            </a:pPr>
            <a:r>
              <a:rPr kumimoji="0" lang="ja-JP" altLang="en-US" sz="2000" dirty="0">
                <a:ea typeface="ＭＳ Ｐゴシック" panose="020B0600070205080204" pitchFamily="50" charset="-128"/>
              </a:rPr>
              <a:t>□このような事件があったことは、□知っていた／□知らなかった。</a:t>
            </a:r>
          </a:p>
          <a:p>
            <a:pPr marL="0" indent="0">
              <a:buNone/>
            </a:pPr>
            <a:r>
              <a:rPr kumimoji="0" lang="ja-JP" altLang="en-US" sz="2000" dirty="0">
                <a:ea typeface="ＭＳ Ｐゴシック" panose="020B0600070205080204" pitchFamily="50" charset="-128"/>
              </a:rPr>
              <a:t>□このような事件には、□全く関心がない／□関心がなかったが関心を持った。　</a:t>
            </a:r>
          </a:p>
          <a:p>
            <a:pPr marL="0" indent="0">
              <a:buNone/>
            </a:pPr>
            <a:r>
              <a:rPr kumimoji="0" lang="ja-JP" altLang="en-US" sz="2000" dirty="0">
                <a:ea typeface="ＭＳ Ｐゴシック" panose="020B0600070205080204" pitchFamily="50" charset="-128"/>
              </a:rPr>
              <a:t>□虐待されて亡くなった子どもが可哀想だ</a:t>
            </a:r>
          </a:p>
          <a:p>
            <a:pPr marL="0" indent="0">
              <a:buNone/>
            </a:pPr>
            <a:r>
              <a:rPr kumimoji="0" lang="ja-JP" altLang="en-US" sz="2000" dirty="0">
                <a:ea typeface="ＭＳ Ｐゴシック" panose="020B0600070205080204" pitchFamily="50" charset="-128"/>
              </a:rPr>
              <a:t>□虐待した母親について全く理解できない。</a:t>
            </a:r>
          </a:p>
          <a:p>
            <a:pPr marL="0" indent="0">
              <a:buNone/>
            </a:pPr>
            <a:r>
              <a:rPr kumimoji="0" lang="ja-JP" altLang="en-US" sz="2000" dirty="0">
                <a:ea typeface="ＭＳ Ｐゴシック" panose="020B0600070205080204" pitchFamily="50" charset="-128"/>
              </a:rPr>
              <a:t>□虐待した同居男性について全く理解できない。</a:t>
            </a:r>
          </a:p>
          <a:p>
            <a:pPr marL="0" indent="0">
              <a:buNone/>
            </a:pPr>
            <a:r>
              <a:rPr kumimoji="0" lang="ja-JP" altLang="en-US" sz="2000" dirty="0">
                <a:ea typeface="ＭＳ Ｐゴシック" panose="020B0600070205080204" pitchFamily="50" charset="-128"/>
              </a:rPr>
              <a:t>□児童相談所の対応に問題があったと思う</a:t>
            </a:r>
          </a:p>
          <a:p>
            <a:pPr marL="0" indent="0">
              <a:buNone/>
            </a:pPr>
            <a:r>
              <a:rPr kumimoji="0" lang="ja-JP" altLang="en-US" sz="2000" dirty="0">
                <a:ea typeface="ＭＳ Ｐゴシック" panose="020B0600070205080204" pitchFamily="50" charset="-128"/>
              </a:rPr>
              <a:t>□警察の対応に問題があったと思う</a:t>
            </a:r>
          </a:p>
          <a:p>
            <a:pPr marL="0" indent="0">
              <a:buNone/>
            </a:pPr>
            <a:r>
              <a:rPr kumimoji="0" lang="ja-JP" altLang="en-US" sz="2000" dirty="0">
                <a:ea typeface="ＭＳ Ｐゴシック" panose="020B0600070205080204" pitchFamily="50" charset="-128"/>
              </a:rPr>
              <a:t>□周囲の人たちの対応に問題があったと思う。</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2000" dirty="0">
              <a:ea typeface="ＭＳ Ｐゴシック" panose="020B060007020508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a:t>
            </a:r>
            <a:r>
              <a:rPr lang="en-US" altLang="ja-JP" sz="4000" dirty="0"/>
              <a:t>11</a:t>
            </a:r>
            <a:r>
              <a:rPr lang="ja-JP" altLang="en-US" sz="4000" dirty="0"/>
              <a:t>回</a:t>
            </a:r>
            <a:r>
              <a:rPr lang="ja-JP" altLang="en-US" dirty="0"/>
              <a:t>のテーマ</a:t>
            </a:r>
            <a:endParaRPr lang="en-US" dirty="0"/>
          </a:p>
        </p:txBody>
      </p:sp>
      <p:sp>
        <p:nvSpPr>
          <p:cNvPr id="427011" name="Rectangle 3"/>
          <p:cNvSpPr>
            <a:spLocks noGrp="1" noChangeArrowheads="1"/>
          </p:cNvSpPr>
          <p:nvPr>
            <p:ph type="body" idx="1"/>
          </p:nvPr>
        </p:nvSpPr>
        <p:spPr>
          <a:xfrm>
            <a:off x="683568" y="1700808"/>
            <a:ext cx="7560840" cy="4392488"/>
          </a:xfrm>
        </p:spPr>
        <p:txBody>
          <a:bodyPr/>
          <a:lstStyle/>
          <a:p>
            <a:pPr marL="0" indent="0" eaLnBrk="1" hangingPunct="1">
              <a:lnSpc>
                <a:spcPct val="90000"/>
              </a:lnSpc>
              <a:buNone/>
            </a:pPr>
            <a:endParaRPr lang="ja-JP" altLang="en-US" sz="3200" dirty="0"/>
          </a:p>
          <a:p>
            <a:pPr marL="0" indent="0" eaLnBrk="1" hangingPunct="1">
              <a:lnSpc>
                <a:spcPct val="90000"/>
              </a:lnSpc>
              <a:buNone/>
            </a:pPr>
            <a:r>
              <a:rPr lang="en-US" altLang="ja-JP" sz="3200" dirty="0"/>
              <a:t>【</a:t>
            </a:r>
            <a:r>
              <a:rPr lang="ja-JP" altLang="en-US" sz="3200" dirty="0"/>
              <a:t>虐待と家族</a:t>
            </a:r>
            <a:r>
              <a:rPr lang="en-US" altLang="ja-JP" sz="3200" dirty="0"/>
              <a:t>】</a:t>
            </a:r>
            <a:r>
              <a:rPr lang="ja-JP" altLang="en-US" sz="3200" dirty="0"/>
              <a:t>児童虐待の現状と対策</a:t>
            </a:r>
            <a:endParaRPr lang="en-US" altLang="ja-JP" sz="3200" dirty="0"/>
          </a:p>
          <a:p>
            <a:pPr marL="0" indent="0" eaLnBrk="1" hangingPunct="1">
              <a:lnSpc>
                <a:spcPct val="90000"/>
              </a:lnSpc>
              <a:buNone/>
            </a:pPr>
            <a:endParaRPr lang="ja-JP" altLang="en-US" sz="3200" dirty="0"/>
          </a:p>
          <a:p>
            <a:pPr marL="0" indent="0" eaLnBrk="1" hangingPunct="1">
              <a:lnSpc>
                <a:spcPct val="90000"/>
              </a:lnSpc>
              <a:buNone/>
            </a:pPr>
            <a:r>
              <a:rPr lang="en-US" altLang="ja-JP" sz="3200" dirty="0"/>
              <a:t>【</a:t>
            </a:r>
            <a:r>
              <a:rPr lang="ja-JP" altLang="en-US" sz="3200" dirty="0"/>
              <a:t>事前学習</a:t>
            </a:r>
            <a:r>
              <a:rPr lang="en-US" altLang="ja-JP" sz="3200" dirty="0"/>
              <a:t>】</a:t>
            </a:r>
            <a:r>
              <a:rPr lang="ja-JP" altLang="en-US" sz="3200" dirty="0"/>
              <a:t>児童虐待の該当事例を調べてみよう。</a:t>
            </a:r>
          </a:p>
          <a:p>
            <a:pPr marL="0" indent="0" eaLnBrk="1" hangingPunct="1">
              <a:lnSpc>
                <a:spcPct val="90000"/>
              </a:lnSpc>
              <a:buNone/>
            </a:pPr>
            <a:r>
              <a:rPr lang="en-US" altLang="ja-JP" sz="3200" dirty="0"/>
              <a:t>【</a:t>
            </a:r>
            <a:r>
              <a:rPr lang="ja-JP" altLang="en-US" sz="3200" dirty="0"/>
              <a:t>事後学習</a:t>
            </a:r>
            <a:r>
              <a:rPr lang="en-US" altLang="ja-JP" sz="3200" dirty="0"/>
              <a:t>】 </a:t>
            </a:r>
            <a:r>
              <a:rPr lang="ja-JP" altLang="en-US" sz="3200" dirty="0"/>
              <a:t>児童虐待が疑われる場合の対処法について確認してみよう）</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Paper#11</a:t>
            </a:r>
            <a:br>
              <a:rPr kumimoji="0" lang="en-US" altLang="ja-JP" sz="3000" dirty="0">
                <a:ea typeface="ＭＳ Ｐゴシック" panose="020B0600070205080204" pitchFamily="50" charset="-128"/>
              </a:rPr>
            </a:br>
            <a:r>
              <a:rPr kumimoji="0" lang="ja-JP" altLang="en-US" sz="2800" dirty="0">
                <a:ea typeface="ＭＳ Ｐゴシック" panose="020B0600070205080204" pitchFamily="50" charset="-128"/>
              </a:rPr>
              <a:t>２</a:t>
            </a:r>
            <a:r>
              <a:rPr kumimoji="0" lang="en-US" altLang="ja-JP" sz="2800" dirty="0">
                <a:ea typeface="ＭＳ Ｐゴシック" panose="020B0600070205080204" pitchFamily="50" charset="-128"/>
              </a:rPr>
              <a:t>.</a:t>
            </a:r>
            <a:r>
              <a:rPr kumimoji="0" lang="ja-JP" altLang="en-US" sz="2800" dirty="0">
                <a:ea typeface="ＭＳ Ｐゴシック" panose="020B0600070205080204" pitchFamily="50" charset="-128"/>
              </a:rPr>
              <a:t>　児童虐待に関する法律</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64896" cy="4104456"/>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□児童虐待防止法（</a:t>
            </a:r>
            <a:r>
              <a:rPr kumimoji="0" lang="en-US" altLang="ja-JP" sz="2000" dirty="0">
                <a:ea typeface="ＭＳ Ｐゴシック" panose="020B0600070205080204" pitchFamily="50" charset="-128"/>
              </a:rPr>
              <a:t>2000</a:t>
            </a:r>
            <a:r>
              <a:rPr kumimoji="0" lang="ja-JP" altLang="en-US" sz="2000" dirty="0">
                <a:ea typeface="ＭＳ Ｐゴシック" panose="020B0600070205080204" pitchFamily="50" charset="-128"/>
              </a:rPr>
              <a:t>年施行</a:t>
            </a:r>
            <a:r>
              <a:rPr kumimoji="0" lang="en-US" altLang="ja-JP" sz="2000" dirty="0">
                <a:ea typeface="ＭＳ Ｐゴシック" panose="020B0600070205080204" pitchFamily="50" charset="-128"/>
              </a:rPr>
              <a:t>2020</a:t>
            </a:r>
            <a:r>
              <a:rPr kumimoji="0" lang="ja-JP" altLang="en-US" sz="2000" dirty="0">
                <a:ea typeface="ＭＳ Ｐゴシック" panose="020B0600070205080204" pitchFamily="50" charset="-128"/>
              </a:rPr>
              <a:t>年改正）</a:t>
            </a:r>
          </a:p>
          <a:p>
            <a:pPr marL="0" indent="0">
              <a:buNone/>
            </a:pPr>
            <a:r>
              <a:rPr kumimoji="0" lang="ja-JP" altLang="en-US" sz="2000" dirty="0">
                <a:ea typeface="ＭＳ Ｐゴシック" panose="020B0600070205080204" pitchFamily="50" charset="-128"/>
              </a:rPr>
              <a:t>□第二条「児童虐待」とは、保護者がその監護する児童（</a:t>
            </a:r>
            <a:r>
              <a:rPr kumimoji="0" lang="en-US" altLang="ja-JP" sz="2000" dirty="0">
                <a:ea typeface="ＭＳ Ｐゴシック" panose="020B0600070205080204" pitchFamily="50" charset="-128"/>
              </a:rPr>
              <a:t>18</a:t>
            </a:r>
            <a:r>
              <a:rPr kumimoji="0" lang="ja-JP" altLang="en-US" sz="2000" dirty="0">
                <a:ea typeface="ＭＳ Ｐゴシック" panose="020B0600070205080204" pitchFamily="50" charset="-128"/>
              </a:rPr>
              <a:t>歳未満）対して行う行為をいう。</a:t>
            </a:r>
          </a:p>
          <a:p>
            <a:pPr marL="0" indent="0">
              <a:buNone/>
            </a:pPr>
            <a:r>
              <a:rPr kumimoji="0" lang="ja-JP" altLang="en-US" sz="2000" dirty="0">
                <a:ea typeface="ＭＳ Ｐゴシック" panose="020B0600070205080204" pitchFamily="50" charset="-128"/>
              </a:rPr>
              <a:t>□児童虐待には、①身体的虐待（暴行・傷害）②性的虐待（わいせつ行為）③保護者遺棄（ネグレクト）④精神的虐待（ハラスメント）などの類型がある。</a:t>
            </a:r>
          </a:p>
          <a:p>
            <a:pPr marL="0" indent="0">
              <a:buNone/>
            </a:pPr>
            <a:r>
              <a:rPr kumimoji="0" lang="ja-JP" altLang="en-US" sz="2000" dirty="0">
                <a:ea typeface="ＭＳ Ｐゴシック" panose="020B0600070205080204" pitchFamily="50" charset="-128"/>
              </a:rPr>
              <a:t>□児童虐待防止法第３条は、「何人も、児童に対し、虐待をしてはならない」</a:t>
            </a:r>
          </a:p>
          <a:p>
            <a:pPr marL="0" indent="0">
              <a:buNone/>
            </a:pPr>
            <a:r>
              <a:rPr kumimoji="0" lang="ja-JP" altLang="en-US" sz="2000" dirty="0">
                <a:ea typeface="ＭＳ Ｐゴシック" panose="020B0600070205080204" pitchFamily="50" charset="-128"/>
              </a:rPr>
              <a:t>□児童虐待防止法の改正（</a:t>
            </a:r>
            <a:r>
              <a:rPr kumimoji="0" lang="en-US" altLang="ja-JP" sz="2000" dirty="0">
                <a:ea typeface="ＭＳ Ｐゴシック" panose="020B0600070205080204" pitchFamily="50" charset="-128"/>
              </a:rPr>
              <a:t>2020</a:t>
            </a:r>
            <a:r>
              <a:rPr kumimoji="0" lang="ja-JP" altLang="en-US" sz="2000" dirty="0">
                <a:ea typeface="ＭＳ Ｐゴシック" panose="020B0600070205080204" pitchFamily="50" charset="-128"/>
              </a:rPr>
              <a:t>）は、しつけの際の体罰を禁じる。保護者だけでなく、児童福祉施設の職員ら子供の養育に携わる人が対象となった。</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2000" dirty="0">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660A0E94-0D5F-1494-9943-91EC81D10FA6}"/>
              </a:ext>
            </a:extLst>
          </p:cNvPr>
          <p:cNvSpPr txBox="1"/>
          <p:nvPr/>
        </p:nvSpPr>
        <p:spPr>
          <a:xfrm>
            <a:off x="2286000" y="3198168"/>
            <a:ext cx="4572000" cy="461665"/>
          </a:xfrm>
          <a:prstGeom prst="rect">
            <a:avLst/>
          </a:prstGeom>
          <a:noFill/>
        </p:spPr>
        <p:txBody>
          <a:bodyPr wrap="square">
            <a:spAutoFit/>
          </a:bodyPr>
          <a:lstStyle/>
          <a:p>
            <a:r>
              <a:rPr lang="ja-JP" altLang="en-US" dirty="0">
                <a:solidFill>
                  <a:srgbClr val="FF0000"/>
                </a:solidFill>
              </a:rPr>
              <a:t>★リアクションペーパーの裏面</a:t>
            </a:r>
            <a:endParaRPr lang="en-US" dirty="0"/>
          </a:p>
        </p:txBody>
      </p:sp>
    </p:spTree>
    <p:extLst>
      <p:ext uri="{BB962C8B-B14F-4D97-AF65-F5344CB8AC3E}">
        <p14:creationId xmlns:p14="http://schemas.microsoft.com/office/powerpoint/2010/main" val="298531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Paper#11</a:t>
            </a:r>
            <a:br>
              <a:rPr kumimoji="0" lang="en-US" altLang="ja-JP" sz="3000" dirty="0">
                <a:ea typeface="ＭＳ Ｐゴシック" panose="020B0600070205080204" pitchFamily="50" charset="-128"/>
              </a:rPr>
            </a:br>
            <a:r>
              <a:rPr kumimoji="0" lang="ja-JP" altLang="en-US" sz="2800" dirty="0">
                <a:ea typeface="ＭＳ Ｐゴシック" panose="020B0600070205080204" pitchFamily="50" charset="-128"/>
              </a:rPr>
              <a:t>３</a:t>
            </a:r>
            <a:r>
              <a:rPr kumimoji="0" lang="en-US" altLang="ja-JP" sz="2800" dirty="0">
                <a:ea typeface="ＭＳ Ｐゴシック" panose="020B0600070205080204" pitchFamily="50" charset="-128"/>
              </a:rPr>
              <a:t>.</a:t>
            </a:r>
            <a:r>
              <a:rPr kumimoji="0" lang="ja-JP" altLang="en-US" sz="2800" dirty="0">
                <a:ea typeface="ＭＳ Ｐゴシック" panose="020B0600070205080204" pitchFamily="50" charset="-128"/>
              </a:rPr>
              <a:t>　児童虐待への対応・児童虐待の現状</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00999" cy="4392488"/>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□もし児童虐待かもと思ったら、いちはやく（１８９：児童相談所虐待対応ダイアル）に電話！</a:t>
            </a:r>
          </a:p>
          <a:p>
            <a:pPr marL="0" indent="0">
              <a:buNone/>
            </a:pPr>
            <a:r>
              <a:rPr kumimoji="0" lang="ja-JP" altLang="en-US" sz="2000" dirty="0">
                <a:ea typeface="ＭＳ Ｐゴシック" panose="020B0600070205080204" pitchFamily="50" charset="-128"/>
              </a:rPr>
              <a:t>□児童虐待相談対応件数は、</a:t>
            </a:r>
            <a:r>
              <a:rPr kumimoji="0" lang="en-US" altLang="ja-JP" sz="2000" dirty="0">
                <a:ea typeface="ＭＳ Ｐゴシック" panose="020B0600070205080204" pitchFamily="50" charset="-128"/>
              </a:rPr>
              <a:t>1990</a:t>
            </a:r>
            <a:r>
              <a:rPr kumimoji="0" lang="ja-JP" altLang="en-US" sz="2000" dirty="0">
                <a:ea typeface="ＭＳ Ｐゴシック" panose="020B0600070205080204" pitchFamily="50" charset="-128"/>
              </a:rPr>
              <a:t>年の</a:t>
            </a:r>
            <a:r>
              <a:rPr kumimoji="0" lang="en-US" altLang="ja-JP" sz="2000" dirty="0">
                <a:ea typeface="ＭＳ Ｐゴシック" panose="020B0600070205080204" pitchFamily="50" charset="-128"/>
              </a:rPr>
              <a:t>11,011</a:t>
            </a:r>
            <a:r>
              <a:rPr kumimoji="0" lang="ja-JP" altLang="en-US" sz="2000" dirty="0">
                <a:ea typeface="ＭＳ Ｐゴシック" panose="020B0600070205080204" pitchFamily="50" charset="-128"/>
              </a:rPr>
              <a:t>件から</a:t>
            </a:r>
            <a:r>
              <a:rPr kumimoji="0" lang="en-US" altLang="ja-JP" sz="2000" dirty="0">
                <a:ea typeface="ＭＳ Ｐゴシック" panose="020B0600070205080204" pitchFamily="50" charset="-128"/>
              </a:rPr>
              <a:t>2022</a:t>
            </a:r>
            <a:r>
              <a:rPr kumimoji="0" lang="ja-JP" altLang="en-US" sz="2000" dirty="0">
                <a:ea typeface="ＭＳ Ｐゴシック" panose="020B0600070205080204" pitchFamily="50" charset="-128"/>
              </a:rPr>
              <a:t>年の</a:t>
            </a:r>
            <a:r>
              <a:rPr kumimoji="0" lang="en-US" altLang="ja-JP" sz="2000" dirty="0">
                <a:ea typeface="ＭＳ Ｐゴシック" panose="020B0600070205080204" pitchFamily="50" charset="-128"/>
              </a:rPr>
              <a:t>219,170</a:t>
            </a:r>
            <a:r>
              <a:rPr kumimoji="0" lang="ja-JP" altLang="en-US" sz="2000" dirty="0">
                <a:ea typeface="ＭＳ Ｐゴシック" panose="020B0600070205080204" pitchFamily="50" charset="-128"/>
              </a:rPr>
              <a:t>件に増加（約</a:t>
            </a:r>
            <a:r>
              <a:rPr kumimoji="0" lang="en-US" altLang="ja-JP" sz="2000" dirty="0">
                <a:ea typeface="ＭＳ Ｐゴシック" panose="020B0600070205080204" pitchFamily="50" charset="-128"/>
              </a:rPr>
              <a:t>20</a:t>
            </a:r>
            <a:r>
              <a:rPr kumimoji="0" lang="ja-JP" altLang="en-US" sz="2000" dirty="0">
                <a:ea typeface="ＭＳ Ｐゴシック" panose="020B0600070205080204" pitchFamily="50" charset="-128"/>
              </a:rPr>
              <a:t>倍）、過去最多を更新中。</a:t>
            </a:r>
          </a:p>
          <a:p>
            <a:pPr marL="0" indent="0">
              <a:buNone/>
            </a:pPr>
            <a:r>
              <a:rPr kumimoji="0" lang="ja-JP" altLang="en-US" sz="2000" dirty="0">
                <a:ea typeface="ＭＳ Ｐゴシック" panose="020B0600070205080204" pitchFamily="50" charset="-128"/>
              </a:rPr>
              <a:t>□ただし虐待により死亡したこども数は近年</a:t>
            </a:r>
            <a:r>
              <a:rPr kumimoji="0" lang="en-US" altLang="ja-JP" sz="2000" dirty="0">
                <a:ea typeface="ＭＳ Ｐゴシック" panose="020B0600070205080204" pitchFamily="50" charset="-128"/>
              </a:rPr>
              <a:t>70</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80</a:t>
            </a:r>
            <a:r>
              <a:rPr kumimoji="0" lang="ja-JP" altLang="en-US" sz="2000" dirty="0">
                <a:ea typeface="ＭＳ Ｐゴシック" panose="020B0600070205080204" pitchFamily="50" charset="-128"/>
              </a:rPr>
              <a:t>人で横ばいである。</a:t>
            </a:r>
          </a:p>
          <a:p>
            <a:pPr marL="0" indent="0">
              <a:buNone/>
            </a:pPr>
            <a:r>
              <a:rPr kumimoji="0" lang="ja-JP" altLang="en-US" sz="2000" dirty="0">
                <a:ea typeface="ＭＳ Ｐゴシック" panose="020B0600070205080204" pitchFamily="50" charset="-128"/>
              </a:rPr>
              <a:t>□実の親による虐待</a:t>
            </a:r>
            <a:r>
              <a:rPr kumimoji="0" lang="en-US" altLang="ja-JP" sz="2000" dirty="0">
                <a:ea typeface="ＭＳ Ｐゴシック" panose="020B0600070205080204" pitchFamily="50" charset="-128"/>
              </a:rPr>
              <a:t>88.9</a:t>
            </a:r>
            <a:r>
              <a:rPr kumimoji="0" lang="ja-JP" altLang="en-US" sz="2000" dirty="0">
                <a:ea typeface="ＭＳ Ｐゴシック" panose="020B0600070205080204" pitchFamily="50" charset="-128"/>
              </a:rPr>
              <a:t>％（母親</a:t>
            </a:r>
            <a:r>
              <a:rPr kumimoji="0" lang="en-US" altLang="ja-JP" sz="2000" dirty="0">
                <a:ea typeface="ＭＳ Ｐゴシック" panose="020B0600070205080204" pitchFamily="50" charset="-128"/>
              </a:rPr>
              <a:t>47.7</a:t>
            </a:r>
            <a:r>
              <a:rPr kumimoji="0" lang="ja-JP" altLang="en-US" sz="2000" dirty="0">
                <a:ea typeface="ＭＳ Ｐゴシック" panose="020B0600070205080204" pitchFamily="50" charset="-128"/>
              </a:rPr>
              <a:t>％、父親</a:t>
            </a:r>
            <a:r>
              <a:rPr kumimoji="0" lang="en-US" altLang="ja-JP" sz="2000" dirty="0">
                <a:ea typeface="ＭＳ Ｐゴシック" panose="020B0600070205080204" pitchFamily="50" charset="-128"/>
              </a:rPr>
              <a:t>41.2</a:t>
            </a:r>
            <a:r>
              <a:rPr kumimoji="0" lang="ja-JP" altLang="en-US" sz="2000" dirty="0">
                <a:ea typeface="ＭＳ Ｐゴシック" panose="020B0600070205080204" pitchFamily="50" charset="-128"/>
              </a:rPr>
              <a:t>％）</a:t>
            </a:r>
          </a:p>
          <a:p>
            <a:pPr marL="0" indent="0">
              <a:buNone/>
            </a:pPr>
            <a:r>
              <a:rPr kumimoji="0" lang="ja-JP" altLang="en-US" sz="2000" dirty="0">
                <a:ea typeface="ＭＳ Ｐゴシック" panose="020B0600070205080204" pitchFamily="50" charset="-128"/>
              </a:rPr>
              <a:t>□児童相談所から児童養護施設に入る子どもは</a:t>
            </a:r>
            <a:r>
              <a:rPr kumimoji="0" lang="en-US" altLang="ja-JP" sz="2000" dirty="0">
                <a:ea typeface="ＭＳ Ｐゴシック" panose="020B0600070205080204" pitchFamily="50" charset="-128"/>
              </a:rPr>
              <a:t>10</a:t>
            </a:r>
            <a:r>
              <a:rPr kumimoji="0" lang="ja-JP" altLang="en-US" sz="2000" dirty="0">
                <a:ea typeface="ＭＳ Ｐゴシック" panose="020B0600070205080204" pitchFamily="50" charset="-128"/>
              </a:rPr>
              <a:t>％程度</a:t>
            </a:r>
          </a:p>
          <a:p>
            <a:pPr marL="0" indent="0">
              <a:buNone/>
            </a:pPr>
            <a:r>
              <a:rPr kumimoji="0" lang="ja-JP" altLang="en-US" sz="2000" dirty="0">
                <a:ea typeface="ＭＳ Ｐゴシック" panose="020B0600070205080204" pitchFamily="50" charset="-128"/>
              </a:rPr>
              <a:t>□増える児童虐待の背景にあるのは貧困と孤立問題。</a:t>
            </a:r>
          </a:p>
          <a:p>
            <a:pPr marL="0" indent="0">
              <a:buNone/>
            </a:pPr>
            <a:r>
              <a:rPr kumimoji="0" lang="ja-JP" altLang="en-US" sz="2000" dirty="0">
                <a:ea typeface="ＭＳ Ｐゴシック" panose="020B0600070205080204" pitchFamily="50" charset="-128"/>
              </a:rPr>
              <a:t>□児童虐待は昔からあったが社会規範の変化からその防止が追求されている。</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2000" dirty="0">
              <a:ea typeface="ＭＳ Ｐゴシック" panose="020B0600070205080204" pitchFamily="50" charset="-128"/>
            </a:endParaRPr>
          </a:p>
        </p:txBody>
      </p:sp>
    </p:spTree>
    <p:extLst>
      <p:ext uri="{BB962C8B-B14F-4D97-AF65-F5344CB8AC3E}">
        <p14:creationId xmlns:p14="http://schemas.microsoft.com/office/powerpoint/2010/main" val="315316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1A7560-225F-6D34-9E26-B26532538A02}"/>
              </a:ext>
            </a:extLst>
          </p:cNvPr>
          <p:cNvSpPr>
            <a:spLocks noGrp="1"/>
          </p:cNvSpPr>
          <p:nvPr>
            <p:ph type="title"/>
          </p:nvPr>
        </p:nvSpPr>
        <p:spPr/>
        <p:txBody>
          <a:bodyPr/>
          <a:lstStyle/>
          <a:p>
            <a:r>
              <a:rPr lang="ja-JP" altLang="en-US" dirty="0"/>
              <a:t>定期試験の筆記問題の練習</a:t>
            </a:r>
            <a:br>
              <a:rPr lang="en-US" altLang="ja-JP" dirty="0"/>
            </a:br>
            <a:endParaRPr lang="en-US" dirty="0">
              <a:solidFill>
                <a:srgbClr val="FF0000"/>
              </a:solidFill>
            </a:endParaRPr>
          </a:p>
        </p:txBody>
      </p:sp>
      <p:sp>
        <p:nvSpPr>
          <p:cNvPr id="3" name="コンテンツ プレースホルダー 2">
            <a:extLst>
              <a:ext uri="{FF2B5EF4-FFF2-40B4-BE49-F238E27FC236}">
                <a16:creationId xmlns:a16="http://schemas.microsoft.com/office/drawing/2014/main" id="{F0FF5BE3-A6E8-8D7F-49C9-A256390155F2}"/>
              </a:ext>
            </a:extLst>
          </p:cNvPr>
          <p:cNvSpPr>
            <a:spLocks noGrp="1"/>
          </p:cNvSpPr>
          <p:nvPr>
            <p:ph idx="1"/>
          </p:nvPr>
        </p:nvSpPr>
        <p:spPr/>
        <p:txBody>
          <a:bodyPr/>
          <a:lstStyle/>
          <a:p>
            <a:r>
              <a:rPr lang="ja-JP" altLang="en-US" dirty="0">
                <a:solidFill>
                  <a:srgbClr val="FF0000"/>
                </a:solidFill>
              </a:rPr>
              <a:t>リアクションペーパーの裏面に、次の問題を写して、解答（</a:t>
            </a:r>
            <a:r>
              <a:rPr lang="en-US" altLang="ja-JP" dirty="0">
                <a:solidFill>
                  <a:srgbClr val="FF0000"/>
                </a:solidFill>
              </a:rPr>
              <a:t>400</a:t>
            </a:r>
            <a:r>
              <a:rPr lang="ja-JP" altLang="en-US" dirty="0">
                <a:solidFill>
                  <a:srgbClr val="FF0000"/>
                </a:solidFill>
              </a:rPr>
              <a:t>文字程度）を記入しなさい。</a:t>
            </a:r>
            <a:endParaRPr lang="en-US" altLang="ja-JP" dirty="0">
              <a:solidFill>
                <a:srgbClr val="FF0000"/>
              </a:solidFill>
            </a:endParaRPr>
          </a:p>
          <a:p>
            <a:pPr marL="0" indent="0">
              <a:buNone/>
            </a:pPr>
            <a:r>
              <a:rPr lang="en-US" altLang="ja-JP" dirty="0"/>
              <a:t>【</a:t>
            </a:r>
            <a:r>
              <a:rPr lang="ja-JP" altLang="en-US" dirty="0"/>
              <a:t>問題</a:t>
            </a:r>
            <a:r>
              <a:rPr lang="en-US" altLang="ja-JP" dirty="0"/>
              <a:t>】</a:t>
            </a:r>
            <a:r>
              <a:rPr lang="ja-JP" altLang="en-US" dirty="0"/>
              <a:t>　児童虐待の事例「池田詩梨（ことり）ちゃん事件」について、あなたの感想・考え・意見を述べなさい。</a:t>
            </a:r>
            <a:r>
              <a:rPr lang="ja-JP" altLang="en-US" dirty="0">
                <a:solidFill>
                  <a:srgbClr val="FF0000"/>
                </a:solidFill>
              </a:rPr>
              <a:t> （</a:t>
            </a:r>
            <a:r>
              <a:rPr lang="en-US" altLang="ja-JP" dirty="0">
                <a:solidFill>
                  <a:srgbClr val="FF0000"/>
                </a:solidFill>
              </a:rPr>
              <a:t>400</a:t>
            </a:r>
            <a:r>
              <a:rPr lang="ja-JP" altLang="en-US" dirty="0">
                <a:solidFill>
                  <a:srgbClr val="FF0000"/>
                </a:solidFill>
              </a:rPr>
              <a:t>文字程度）</a:t>
            </a:r>
            <a:endParaRPr lang="en-US" altLang="ja-JP" dirty="0"/>
          </a:p>
          <a:p>
            <a:pPr marL="0" indent="0">
              <a:buNone/>
            </a:pPr>
            <a:endParaRPr lang="en-US" altLang="ja-JP" dirty="0">
              <a:solidFill>
                <a:srgbClr val="FF0000"/>
              </a:solidFill>
            </a:endParaRPr>
          </a:p>
          <a:p>
            <a:pPr marL="0" indent="0">
              <a:buNone/>
            </a:pPr>
            <a:endParaRPr lang="en-US" dirty="0"/>
          </a:p>
        </p:txBody>
      </p:sp>
    </p:spTree>
    <p:extLst>
      <p:ext uri="{BB962C8B-B14F-4D97-AF65-F5344CB8AC3E}">
        <p14:creationId xmlns:p14="http://schemas.microsoft.com/office/powerpoint/2010/main" val="176729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724844" y="1772816"/>
            <a:ext cx="7850831" cy="4392488"/>
          </a:xfrm>
        </p:spPr>
        <p:txBody>
          <a:bodyPr/>
          <a:lstStyle/>
          <a:p>
            <a:pPr marL="0" indent="0" eaLnBrk="1" hangingPunct="1">
              <a:lnSpc>
                <a:spcPct val="90000"/>
              </a:lnSpc>
              <a:buNone/>
            </a:pPr>
            <a:r>
              <a:rPr lang="ja-JP" altLang="en-US" sz="2800" dirty="0"/>
              <a:t>第</a:t>
            </a:r>
            <a:r>
              <a:rPr lang="en-US" altLang="ja-JP" sz="2800" dirty="0"/>
              <a:t>12</a:t>
            </a:r>
            <a:r>
              <a:rPr lang="ja-JP" altLang="en-US" sz="2800" dirty="0"/>
              <a:t>回・第</a:t>
            </a:r>
            <a:r>
              <a:rPr lang="en-US" altLang="ja-JP" sz="2800" dirty="0"/>
              <a:t>14</a:t>
            </a:r>
            <a:r>
              <a:rPr lang="ja-JP" altLang="en-US" sz="2800" dirty="0"/>
              <a:t>回　 ７月</a:t>
            </a:r>
            <a:r>
              <a:rPr lang="en-US" altLang="ja-JP" sz="2800" dirty="0"/>
              <a:t>16</a:t>
            </a:r>
            <a:r>
              <a:rPr lang="ja-JP" altLang="en-US" sz="2800" dirty="0"/>
              <a:t>日（火）</a:t>
            </a:r>
          </a:p>
          <a:p>
            <a:pPr marL="0" indent="0" eaLnBrk="1" hangingPunct="1">
              <a:lnSpc>
                <a:spcPct val="90000"/>
              </a:lnSpc>
              <a:buNone/>
            </a:pPr>
            <a:r>
              <a:rPr lang="en-US" altLang="ja-JP" sz="2800" dirty="0"/>
              <a:t>【</a:t>
            </a:r>
            <a:r>
              <a:rPr lang="ja-JP" altLang="en-US" sz="2800" dirty="0"/>
              <a:t>社会変動と家族①</a:t>
            </a:r>
            <a:r>
              <a:rPr lang="en-US" altLang="ja-JP" sz="2800" dirty="0"/>
              <a:t>】</a:t>
            </a:r>
            <a:r>
              <a:rPr lang="ja-JP" altLang="en-US" sz="2800" dirty="0"/>
              <a:t>雇用流動化のもとでの家族形成</a:t>
            </a:r>
            <a:r>
              <a:rPr lang="en-US" altLang="ja-JP" sz="2800" dirty="0"/>
              <a:t>【</a:t>
            </a:r>
            <a:r>
              <a:rPr lang="ja-JP" altLang="en-US" sz="2800" dirty="0"/>
              <a:t>事前学習</a:t>
            </a:r>
            <a:r>
              <a:rPr lang="en-US" altLang="ja-JP" sz="2800" dirty="0"/>
              <a:t>】</a:t>
            </a:r>
            <a:r>
              <a:rPr lang="ja-JP" altLang="en-US" sz="2800" dirty="0"/>
              <a:t>非正規雇用の増加と未婚割合の上昇について調べてみよう</a:t>
            </a:r>
            <a:r>
              <a:rPr lang="en-US" altLang="ja-JP" sz="2800" dirty="0"/>
              <a:t>【</a:t>
            </a:r>
            <a:r>
              <a:rPr lang="ja-JP" altLang="en-US" sz="2800" dirty="0"/>
              <a:t>事後学習</a:t>
            </a:r>
            <a:r>
              <a:rPr lang="en-US" altLang="ja-JP" sz="2800" dirty="0"/>
              <a:t>】</a:t>
            </a:r>
            <a:r>
              <a:rPr lang="ja-JP" altLang="en-US" sz="2800" dirty="0"/>
              <a:t>この問題に対する政府・地方自治体の施策について調べてみよう。</a:t>
            </a:r>
          </a:p>
          <a:p>
            <a:pPr marL="0" indent="0" eaLnBrk="1" hangingPunct="1">
              <a:lnSpc>
                <a:spcPct val="90000"/>
              </a:lnSpc>
              <a:buNone/>
            </a:pPr>
            <a:r>
              <a:rPr lang="ja-JP" altLang="en-US" sz="2800" dirty="0"/>
              <a:t>★</a:t>
            </a:r>
            <a:r>
              <a:rPr lang="en-US" altLang="ja-JP" sz="2800" dirty="0"/>
              <a:t>【</a:t>
            </a:r>
            <a:r>
              <a:rPr lang="ja-JP" altLang="en-US" sz="2800" dirty="0"/>
              <a:t>社会変動と家族③</a:t>
            </a:r>
            <a:r>
              <a:rPr lang="en-US" altLang="ja-JP" sz="2800" dirty="0"/>
              <a:t>】</a:t>
            </a:r>
            <a:r>
              <a:rPr lang="ja-JP" altLang="en-US" sz="2800" dirty="0"/>
              <a:t>雇用の流動化と中高年期の家族</a:t>
            </a:r>
            <a:r>
              <a:rPr lang="en-US" altLang="ja-JP" sz="2800" dirty="0"/>
              <a:t>【</a:t>
            </a:r>
            <a:r>
              <a:rPr lang="ja-JP" altLang="en-US" sz="2800" dirty="0"/>
              <a:t>事前学習</a:t>
            </a:r>
            <a:r>
              <a:rPr lang="en-US" altLang="ja-JP" sz="2800" dirty="0"/>
              <a:t>】</a:t>
            </a:r>
            <a:r>
              <a:rPr lang="ja-JP" altLang="en-US" sz="2800" dirty="0"/>
              <a:t>「ロスジェネ世代」の家族形成について調べてみよう</a:t>
            </a:r>
          </a:p>
          <a:p>
            <a:pPr marL="0" indent="0" eaLnBrk="1" hangingPunct="1">
              <a:lnSpc>
                <a:spcPct val="90000"/>
              </a:lnSpc>
              <a:buNone/>
            </a:pPr>
            <a:r>
              <a:rPr lang="en-US" altLang="ja-JP" sz="2800" dirty="0"/>
              <a:t>【</a:t>
            </a:r>
            <a:r>
              <a:rPr lang="ja-JP" altLang="en-US" sz="2800" dirty="0"/>
              <a:t>事後学習</a:t>
            </a:r>
            <a:r>
              <a:rPr lang="en-US" altLang="ja-JP" sz="2800" dirty="0"/>
              <a:t>】 </a:t>
            </a:r>
            <a:r>
              <a:rPr lang="ja-JP" altLang="en-US" sz="2800" dirty="0"/>
              <a:t>この問題に対する政府・地方自治体の施策について調べてみよう　　</a:t>
            </a:r>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23</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8B07-7C7E-C363-7784-9DAB1F09A4E1}"/>
              </a:ext>
            </a:extLst>
          </p:cNvPr>
          <p:cNvSpPr>
            <a:spLocks noGrp="1"/>
          </p:cNvSpPr>
          <p:nvPr>
            <p:ph type="title"/>
          </p:nvPr>
        </p:nvSpPr>
        <p:spPr>
          <a:xfrm>
            <a:off x="683568" y="260648"/>
            <a:ext cx="8001000" cy="1216025"/>
          </a:xfrm>
        </p:spPr>
        <p:txBody>
          <a:bodyPr/>
          <a:lstStyle/>
          <a:p>
            <a:r>
              <a:rPr lang="ja-JP" altLang="en-US" sz="4000" dirty="0"/>
              <a:t>児童虐待の事例</a:t>
            </a:r>
            <a:r>
              <a:rPr lang="en-US" altLang="ja-JP" sz="4000" dirty="0"/>
              <a:t>:</a:t>
            </a:r>
            <a:r>
              <a:rPr lang="ja-JP" altLang="en-US" sz="4000" dirty="0"/>
              <a:t>札幌市</a:t>
            </a:r>
            <a:br>
              <a:rPr lang="en-US" altLang="ja-JP" sz="4000" dirty="0"/>
            </a:br>
            <a:r>
              <a:rPr lang="ja-JP" altLang="en-US" sz="4000" dirty="0"/>
              <a:t>池田詩梨（ことり）ちゃん事件　１</a:t>
            </a:r>
            <a:r>
              <a:rPr lang="en-US" altLang="ja-JP" sz="4000" dirty="0"/>
              <a:t>/3</a:t>
            </a:r>
            <a:endParaRPr lang="en-US" dirty="0"/>
          </a:p>
        </p:txBody>
      </p:sp>
      <p:sp>
        <p:nvSpPr>
          <p:cNvPr id="3" name="コンテンツ プレースホルダー 2">
            <a:extLst>
              <a:ext uri="{FF2B5EF4-FFF2-40B4-BE49-F238E27FC236}">
                <a16:creationId xmlns:a16="http://schemas.microsoft.com/office/drawing/2014/main" id="{6EAFC224-B4F7-7955-CAA8-B794EC6E8BB3}"/>
              </a:ext>
            </a:extLst>
          </p:cNvPr>
          <p:cNvSpPr>
            <a:spLocks noGrp="1"/>
          </p:cNvSpPr>
          <p:nvPr>
            <p:ph idx="1"/>
          </p:nvPr>
        </p:nvSpPr>
        <p:spPr>
          <a:xfrm>
            <a:off x="571500" y="1772816"/>
            <a:ext cx="8001000" cy="4412704"/>
          </a:xfrm>
        </p:spPr>
        <p:txBody>
          <a:bodyPr/>
          <a:lstStyle/>
          <a:p>
            <a:pPr marL="0" indent="0">
              <a:buNone/>
            </a:pPr>
            <a:r>
              <a:rPr lang="en-US" altLang="ja-JP" dirty="0">
                <a:hlinkClick r:id="rId2"/>
              </a:rPr>
              <a:t>2019</a:t>
            </a:r>
            <a:r>
              <a:rPr lang="ja-JP" altLang="en-US" dirty="0">
                <a:hlinkClick r:id="rId2"/>
              </a:rPr>
              <a:t>年</a:t>
            </a:r>
            <a:r>
              <a:rPr lang="en-US" altLang="ja-JP" dirty="0">
                <a:hlinkClick r:id="rId2"/>
              </a:rPr>
              <a:t>6</a:t>
            </a:r>
            <a:r>
              <a:rPr lang="ja-JP" altLang="en-US" dirty="0">
                <a:hlinkClick r:id="rId2"/>
              </a:rPr>
              <a:t>月</a:t>
            </a:r>
            <a:r>
              <a:rPr lang="en-US" altLang="ja-JP" dirty="0">
                <a:hlinkClick r:id="rId2"/>
              </a:rPr>
              <a:t>8</a:t>
            </a:r>
            <a:r>
              <a:rPr lang="ja-JP" altLang="en-US" dirty="0">
                <a:hlinkClick r:id="rId2"/>
              </a:rPr>
              <a:t>日　日本経済新聞の事件報道</a:t>
            </a:r>
            <a:endParaRPr lang="en-US" altLang="ja-JP" dirty="0"/>
          </a:p>
          <a:p>
            <a:r>
              <a:rPr lang="ja-JP" altLang="en-US" dirty="0"/>
              <a:t>札幌市中央区の池田詩梨（ことり）ちゃん（</a:t>
            </a:r>
            <a:r>
              <a:rPr lang="en-US" altLang="ja-JP" dirty="0"/>
              <a:t>2</a:t>
            </a:r>
            <a:r>
              <a:rPr lang="ja-JP" altLang="en-US" dirty="0"/>
              <a:t>）が衰弱死し、傷害容疑で母親と交際相手の男が逮捕された事件。</a:t>
            </a:r>
            <a:endParaRPr lang="en-US" altLang="ja-JP" dirty="0"/>
          </a:p>
          <a:p>
            <a:r>
              <a:rPr lang="ja-JP" altLang="en-US" dirty="0"/>
              <a:t>池田容疑者と交際相手の飲食店経営藤原一弥容疑者（</a:t>
            </a:r>
            <a:r>
              <a:rPr lang="en-US" altLang="ja-JP" dirty="0"/>
              <a:t>24</a:t>
            </a:r>
            <a:r>
              <a:rPr lang="ja-JP" altLang="en-US" dirty="0"/>
              <a:t>）の逮捕容疑は</a:t>
            </a:r>
            <a:r>
              <a:rPr lang="en-US" altLang="ja-JP" dirty="0"/>
              <a:t>5</a:t>
            </a:r>
            <a:r>
              <a:rPr lang="ja-JP" altLang="en-US" dirty="0"/>
              <a:t>月上旬～今月</a:t>
            </a:r>
            <a:r>
              <a:rPr lang="en-US" altLang="ja-JP" dirty="0"/>
              <a:t>5</a:t>
            </a:r>
            <a:r>
              <a:rPr lang="ja-JP" altLang="en-US" dirty="0"/>
              <a:t>日ごろ、共謀して池田容疑者の自宅などで詩梨ちゃんに暴行してけがを負わせた疑い。</a:t>
            </a:r>
          </a:p>
          <a:p>
            <a:endParaRPr lang="ja-JP" altLang="en-US" dirty="0"/>
          </a:p>
          <a:p>
            <a:endParaRPr lang="ja-JP" altLang="en-US" dirty="0"/>
          </a:p>
        </p:txBody>
      </p:sp>
    </p:spTree>
    <p:extLst>
      <p:ext uri="{BB962C8B-B14F-4D97-AF65-F5344CB8AC3E}">
        <p14:creationId xmlns:p14="http://schemas.microsoft.com/office/powerpoint/2010/main" val="94656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8B07-7C7E-C363-7784-9DAB1F09A4E1}"/>
              </a:ext>
            </a:extLst>
          </p:cNvPr>
          <p:cNvSpPr>
            <a:spLocks noGrp="1"/>
          </p:cNvSpPr>
          <p:nvPr>
            <p:ph type="title"/>
          </p:nvPr>
        </p:nvSpPr>
        <p:spPr/>
        <p:txBody>
          <a:bodyPr/>
          <a:lstStyle/>
          <a:p>
            <a:r>
              <a:rPr lang="ja-JP" altLang="en-US" sz="4000" dirty="0"/>
              <a:t>児童虐待の事例</a:t>
            </a:r>
            <a:r>
              <a:rPr lang="en-US" altLang="ja-JP" sz="4000" dirty="0"/>
              <a:t>:</a:t>
            </a:r>
            <a:r>
              <a:rPr lang="ja-JP" altLang="en-US" sz="4000" dirty="0"/>
              <a:t>札幌市</a:t>
            </a:r>
            <a:br>
              <a:rPr lang="en-US" altLang="ja-JP" sz="4000" dirty="0"/>
            </a:br>
            <a:r>
              <a:rPr lang="ja-JP" altLang="en-US" sz="4000" dirty="0"/>
              <a:t>池田詩梨（ことり）ちゃん事件  </a:t>
            </a:r>
            <a:r>
              <a:rPr lang="en-US" altLang="ja-JP" sz="4000" dirty="0"/>
              <a:t>2/3</a:t>
            </a:r>
            <a:endParaRPr lang="en-US" dirty="0"/>
          </a:p>
        </p:txBody>
      </p:sp>
      <p:sp>
        <p:nvSpPr>
          <p:cNvPr id="3" name="コンテンツ プレースホルダー 2">
            <a:extLst>
              <a:ext uri="{FF2B5EF4-FFF2-40B4-BE49-F238E27FC236}">
                <a16:creationId xmlns:a16="http://schemas.microsoft.com/office/drawing/2014/main" id="{6EAFC224-B4F7-7955-CAA8-B794EC6E8BB3}"/>
              </a:ext>
            </a:extLst>
          </p:cNvPr>
          <p:cNvSpPr>
            <a:spLocks noGrp="1"/>
          </p:cNvSpPr>
          <p:nvPr>
            <p:ph idx="1"/>
          </p:nvPr>
        </p:nvSpPr>
        <p:spPr>
          <a:xfrm>
            <a:off x="566738" y="1752600"/>
            <a:ext cx="8001000" cy="4412704"/>
          </a:xfrm>
        </p:spPr>
        <p:txBody>
          <a:bodyPr/>
          <a:lstStyle/>
          <a:p>
            <a:r>
              <a:rPr lang="ja-JP" altLang="en-US" dirty="0"/>
              <a:t>道警は</a:t>
            </a:r>
            <a:r>
              <a:rPr lang="en-US" altLang="ja-JP" dirty="0"/>
              <a:t>5</a:t>
            </a:r>
            <a:r>
              <a:rPr lang="ja-JP" altLang="en-US" dirty="0"/>
              <a:t>月</a:t>
            </a:r>
            <a:r>
              <a:rPr lang="en-US" altLang="ja-JP" dirty="0"/>
              <a:t>15</a:t>
            </a:r>
            <a:r>
              <a:rPr lang="ja-JP" altLang="en-US" dirty="0"/>
              <a:t>日に詩梨ちゃんと面会した。関係者によると、足の裏にやけどがあり、ばんそうこうが貼ってあったほか、頬にも</a:t>
            </a:r>
            <a:r>
              <a:rPr lang="en-US" altLang="ja-JP" dirty="0"/>
              <a:t>1</a:t>
            </a:r>
            <a:r>
              <a:rPr lang="ja-JP" altLang="en-US" dirty="0"/>
              <a:t>センチ未満の青いあざがあった。</a:t>
            </a:r>
          </a:p>
          <a:p>
            <a:r>
              <a:rPr lang="ja-JP" altLang="en-US" dirty="0"/>
              <a:t>池田容疑者は「私のヘアアイロンを踏んだ。ほっぺの傷は台所の台から落ちてできた」などと説明したため、虐待の可能性は低いと判断。札幌市児童相談所にも「虐待は疑われない」と連絡していた。</a:t>
            </a:r>
          </a:p>
          <a:p>
            <a:endParaRPr lang="ja-JP" altLang="en-US" dirty="0"/>
          </a:p>
          <a:p>
            <a:endParaRPr lang="ja-JP" altLang="en-US" dirty="0"/>
          </a:p>
        </p:txBody>
      </p:sp>
    </p:spTree>
    <p:extLst>
      <p:ext uri="{BB962C8B-B14F-4D97-AF65-F5344CB8AC3E}">
        <p14:creationId xmlns:p14="http://schemas.microsoft.com/office/powerpoint/2010/main" val="81957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8B07-7C7E-C363-7784-9DAB1F09A4E1}"/>
              </a:ext>
            </a:extLst>
          </p:cNvPr>
          <p:cNvSpPr>
            <a:spLocks noGrp="1"/>
          </p:cNvSpPr>
          <p:nvPr>
            <p:ph type="title"/>
          </p:nvPr>
        </p:nvSpPr>
        <p:spPr/>
        <p:txBody>
          <a:bodyPr/>
          <a:lstStyle/>
          <a:p>
            <a:r>
              <a:rPr lang="ja-JP" altLang="en-US" sz="4000" dirty="0"/>
              <a:t>児童虐待の事例</a:t>
            </a:r>
            <a:r>
              <a:rPr lang="en-US" altLang="ja-JP" sz="4000" dirty="0"/>
              <a:t>:</a:t>
            </a:r>
            <a:r>
              <a:rPr lang="ja-JP" altLang="en-US" sz="4000" dirty="0"/>
              <a:t>札幌市</a:t>
            </a:r>
            <a:br>
              <a:rPr lang="en-US" altLang="ja-JP" sz="4000" dirty="0"/>
            </a:br>
            <a:r>
              <a:rPr lang="ja-JP" altLang="en-US" sz="4000" dirty="0"/>
              <a:t>池田詩梨（ことり）ちゃん事件 </a:t>
            </a:r>
            <a:r>
              <a:rPr lang="en-US" altLang="ja-JP" sz="4000" dirty="0"/>
              <a:t>3/3</a:t>
            </a:r>
            <a:endParaRPr lang="en-US" dirty="0"/>
          </a:p>
        </p:txBody>
      </p:sp>
      <p:sp>
        <p:nvSpPr>
          <p:cNvPr id="3" name="コンテンツ プレースホルダー 2">
            <a:extLst>
              <a:ext uri="{FF2B5EF4-FFF2-40B4-BE49-F238E27FC236}">
                <a16:creationId xmlns:a16="http://schemas.microsoft.com/office/drawing/2014/main" id="{6EAFC224-B4F7-7955-CAA8-B794EC6E8BB3}"/>
              </a:ext>
            </a:extLst>
          </p:cNvPr>
          <p:cNvSpPr>
            <a:spLocks noGrp="1"/>
          </p:cNvSpPr>
          <p:nvPr>
            <p:ph idx="1"/>
          </p:nvPr>
        </p:nvSpPr>
        <p:spPr>
          <a:xfrm>
            <a:off x="566738" y="1752600"/>
            <a:ext cx="8001000" cy="4412704"/>
          </a:xfrm>
        </p:spPr>
        <p:txBody>
          <a:bodyPr/>
          <a:lstStyle/>
          <a:p>
            <a:r>
              <a:rPr lang="ja-JP" altLang="en-US" dirty="0"/>
              <a:t>道警などによると、詩梨ちゃんの遺体には強く殴られたとみられるあざやたばこを押し付けたとみられるやけどのような痕があった。暴行と衰弱死の関連は薄いとしているが、日常的な虐待があったとみて調べている。</a:t>
            </a:r>
            <a:endParaRPr lang="en-US" altLang="ja-JP" dirty="0"/>
          </a:p>
          <a:p>
            <a:r>
              <a:rPr lang="ja-JP" altLang="en-US" dirty="0"/>
              <a:t>北海道警は十分な食事を与えなかった可能性が高いとみて、保護責任者遺棄致死容疑も視野に調べている。</a:t>
            </a:r>
          </a:p>
          <a:p>
            <a:pPr marL="0" indent="0">
              <a:buNone/>
            </a:pPr>
            <a:endParaRPr lang="ja-JP" altLang="en-US" dirty="0"/>
          </a:p>
          <a:p>
            <a:endParaRPr lang="ja-JP" altLang="en-US" dirty="0"/>
          </a:p>
        </p:txBody>
      </p:sp>
    </p:spTree>
    <p:extLst>
      <p:ext uri="{BB962C8B-B14F-4D97-AF65-F5344CB8AC3E}">
        <p14:creationId xmlns:p14="http://schemas.microsoft.com/office/powerpoint/2010/main" val="422319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8B07-7C7E-C363-7784-9DAB1F09A4E1}"/>
              </a:ext>
            </a:extLst>
          </p:cNvPr>
          <p:cNvSpPr>
            <a:spLocks noGrp="1"/>
          </p:cNvSpPr>
          <p:nvPr>
            <p:ph type="title"/>
          </p:nvPr>
        </p:nvSpPr>
        <p:spPr/>
        <p:txBody>
          <a:bodyPr/>
          <a:lstStyle/>
          <a:p>
            <a:r>
              <a:rPr lang="ja-JP" altLang="en-US" sz="4000" dirty="0"/>
              <a:t>児童虐待の該当事例</a:t>
            </a:r>
            <a:br>
              <a:rPr lang="en-US" altLang="ja-JP" sz="4000" dirty="0"/>
            </a:br>
            <a:r>
              <a:rPr lang="ja-JP" altLang="en-US" sz="4000" dirty="0"/>
              <a:t>札幌市の池田詩梨（ことり）ちゃん</a:t>
            </a:r>
            <a:endParaRPr lang="en-US" dirty="0"/>
          </a:p>
        </p:txBody>
      </p:sp>
      <p:sp>
        <p:nvSpPr>
          <p:cNvPr id="3" name="コンテンツ プレースホルダー 2">
            <a:extLst>
              <a:ext uri="{FF2B5EF4-FFF2-40B4-BE49-F238E27FC236}">
                <a16:creationId xmlns:a16="http://schemas.microsoft.com/office/drawing/2014/main" id="{6EAFC224-B4F7-7955-CAA8-B794EC6E8BB3}"/>
              </a:ext>
            </a:extLst>
          </p:cNvPr>
          <p:cNvSpPr>
            <a:spLocks noGrp="1"/>
          </p:cNvSpPr>
          <p:nvPr>
            <p:ph idx="1"/>
          </p:nvPr>
        </p:nvSpPr>
        <p:spPr>
          <a:xfrm>
            <a:off x="566738" y="1752600"/>
            <a:ext cx="8001000" cy="4412704"/>
          </a:xfrm>
        </p:spPr>
        <p:txBody>
          <a:bodyPr/>
          <a:lstStyle/>
          <a:p>
            <a:r>
              <a:rPr lang="ja-JP" altLang="en-US" dirty="0">
                <a:hlinkClick r:id="rId2"/>
              </a:rPr>
              <a:t>体重減少は「たまたま居合わせた」あざは</a:t>
            </a:r>
            <a:r>
              <a:rPr lang="en-US" altLang="ja-JP" dirty="0">
                <a:hlinkClick r:id="rId2"/>
              </a:rPr>
              <a:t>"</a:t>
            </a:r>
            <a:r>
              <a:rPr lang="ja-JP" altLang="en-US" dirty="0">
                <a:hlinkClick r:id="rId2"/>
              </a:rPr>
              <a:t>知らないうち</a:t>
            </a:r>
            <a:r>
              <a:rPr lang="en-US" altLang="ja-JP" dirty="0">
                <a:hlinkClick r:id="rId2"/>
              </a:rPr>
              <a:t>"</a:t>
            </a:r>
            <a:r>
              <a:rPr lang="ja-JP" altLang="en-US" dirty="0">
                <a:hlinkClick r:id="rId2"/>
              </a:rPr>
              <a:t>に</a:t>
            </a:r>
            <a:r>
              <a:rPr lang="en-US" altLang="ja-JP" dirty="0">
                <a:hlinkClick r:id="rId2"/>
              </a:rPr>
              <a:t>…</a:t>
            </a:r>
            <a:r>
              <a:rPr lang="ja-JP" altLang="en-US" dirty="0">
                <a:hlinkClick r:id="rId2"/>
              </a:rPr>
              <a:t>詩梨ちゃん衰弱死裁判 交際男 母の暴行主張</a:t>
            </a:r>
            <a:endParaRPr lang="en-US" altLang="ja-JP" dirty="0"/>
          </a:p>
          <a:p>
            <a:r>
              <a:rPr lang="ja-JP" altLang="en-US" dirty="0">
                <a:hlinkClick r:id="rId3"/>
              </a:rPr>
              <a:t>母親も無罪主張</a:t>
            </a:r>
            <a:r>
              <a:rPr lang="en-US" altLang="ja-JP" dirty="0">
                <a:hlinkClick r:id="rId3"/>
              </a:rPr>
              <a:t>…2</a:t>
            </a:r>
            <a:r>
              <a:rPr lang="ja-JP" altLang="en-US" dirty="0">
                <a:hlinkClick r:id="rId3"/>
              </a:rPr>
              <a:t>歳詩梨ちゃん衰弱死裁判 情報「共有する」ため札幌市児童相談所 新システム導入へ</a:t>
            </a:r>
            <a:endParaRPr lang="en-US" altLang="ja-JP" dirty="0"/>
          </a:p>
          <a:p>
            <a:r>
              <a:rPr lang="en-US" altLang="ja-JP" dirty="0">
                <a:hlinkClick r:id="rId4"/>
              </a:rPr>
              <a:t>2</a:t>
            </a:r>
            <a:r>
              <a:rPr lang="ja-JP" altLang="en-US" dirty="0">
                <a:hlinkClick r:id="rId4"/>
              </a:rPr>
              <a:t>歳詩梨ちゃん衰弱死裁判</a:t>
            </a:r>
            <a:r>
              <a:rPr lang="en-US" altLang="ja-JP" dirty="0">
                <a:hlinkClick r:id="rId4"/>
              </a:rPr>
              <a:t>…</a:t>
            </a:r>
            <a:r>
              <a:rPr lang="ja-JP" altLang="en-US" dirty="0">
                <a:hlinkClick r:id="rId4"/>
              </a:rPr>
              <a:t>母親と交際相手の男</a:t>
            </a:r>
            <a:r>
              <a:rPr lang="en-US" altLang="ja-JP" dirty="0">
                <a:hlinkClick r:id="rId4"/>
              </a:rPr>
              <a:t>2</a:t>
            </a:r>
            <a:r>
              <a:rPr lang="ja-JP" altLang="en-US" dirty="0">
                <a:hlinkClick r:id="rId4"/>
              </a:rPr>
              <a:t>人への</a:t>
            </a:r>
            <a:r>
              <a:rPr lang="en-US" altLang="ja-JP" dirty="0">
                <a:hlinkClick r:id="rId4"/>
              </a:rPr>
              <a:t>"</a:t>
            </a:r>
            <a:r>
              <a:rPr lang="ja-JP" altLang="en-US" dirty="0">
                <a:hlinkClick r:id="rId4"/>
              </a:rPr>
              <a:t>一審判決を支持</a:t>
            </a:r>
            <a:r>
              <a:rPr lang="en-US" altLang="ja-JP" dirty="0">
                <a:hlinkClick r:id="rId4"/>
              </a:rPr>
              <a:t>" </a:t>
            </a:r>
            <a:r>
              <a:rPr lang="ja-JP" altLang="en-US" dirty="0">
                <a:hlinkClick r:id="rId4"/>
              </a:rPr>
              <a:t>控訴棄却 </a:t>
            </a:r>
            <a:r>
              <a:rPr lang="en-US" altLang="ja-JP" dirty="0">
                <a:hlinkClick r:id="rId4"/>
              </a:rPr>
              <a:t>(21/04/26 19:25)</a:t>
            </a:r>
            <a:endParaRPr lang="en-US" dirty="0"/>
          </a:p>
        </p:txBody>
      </p:sp>
    </p:spTree>
    <p:extLst>
      <p:ext uri="{BB962C8B-B14F-4D97-AF65-F5344CB8AC3E}">
        <p14:creationId xmlns:p14="http://schemas.microsoft.com/office/powerpoint/2010/main" val="3767871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41DE521D-810D-EFF3-7098-27E6C211B00C}"/>
              </a:ext>
            </a:extLst>
          </p:cNvPr>
          <p:cNvSpPr>
            <a:spLocks noGrp="1" noChangeArrowheads="1"/>
          </p:cNvSpPr>
          <p:nvPr>
            <p:ph type="title"/>
          </p:nvPr>
        </p:nvSpPr>
        <p:spPr>
          <a:xfrm>
            <a:off x="574675" y="304800"/>
            <a:ext cx="8001000" cy="1216025"/>
          </a:xfrm>
        </p:spPr>
        <p:txBody>
          <a:bodyPr wrap="square" anchor="t" anchorCtr="0">
            <a:normAutofit/>
          </a:bodyPr>
          <a:lstStyle/>
          <a:p>
            <a:r>
              <a:rPr lang="ja-JP" altLang="en-US" dirty="0"/>
              <a:t>児童虐待とは？</a:t>
            </a:r>
          </a:p>
        </p:txBody>
      </p:sp>
      <p:sp>
        <p:nvSpPr>
          <p:cNvPr id="10243" name="コンテンツ プレースホルダ 2">
            <a:extLst>
              <a:ext uri="{FF2B5EF4-FFF2-40B4-BE49-F238E27FC236}">
                <a16:creationId xmlns:a16="http://schemas.microsoft.com/office/drawing/2014/main" id="{8C63F369-A430-129D-0CBD-878C77DE8355}"/>
              </a:ext>
            </a:extLst>
          </p:cNvPr>
          <p:cNvSpPr>
            <a:spLocks noGrp="1" noChangeArrowheads="1"/>
          </p:cNvSpPr>
          <p:nvPr>
            <p:ph sz="half" idx="2"/>
          </p:nvPr>
        </p:nvSpPr>
        <p:spPr>
          <a:xfrm>
            <a:off x="619125" y="980728"/>
            <a:ext cx="8173789" cy="1152128"/>
          </a:xfrm>
          <a:solidFill>
            <a:schemeClr val="bg2"/>
          </a:solidFill>
        </p:spPr>
        <p:txBody>
          <a:bodyPr wrap="square" anchor="t">
            <a:normAutofit lnSpcReduction="10000"/>
          </a:bodyPr>
          <a:lstStyle/>
          <a:p>
            <a:pPr marL="0" indent="0">
              <a:buNone/>
            </a:pPr>
            <a:r>
              <a:rPr lang="ja-JP" altLang="en-US" sz="2400" dirty="0"/>
              <a:t>保護者がその監護する児童（</a:t>
            </a:r>
            <a:r>
              <a:rPr lang="en-US" altLang="ja-JP" sz="2400" dirty="0"/>
              <a:t>18</a:t>
            </a:r>
            <a:r>
              <a:rPr lang="ja-JP" altLang="en-US" sz="2400" dirty="0"/>
              <a:t>歳未満）に行うもので、殴る、蹴るなどの身体的虐待や、性的虐待だけでなく、心理的虐待やネグレクトも含まれます。</a:t>
            </a:r>
            <a:endParaRPr lang="en-US" altLang="ja-JP" sz="2400" dirty="0"/>
          </a:p>
          <a:p>
            <a:pPr marL="0" indent="0">
              <a:buNone/>
            </a:pPr>
            <a:endParaRPr lang="en-US" altLang="ja-JP" dirty="0"/>
          </a:p>
        </p:txBody>
      </p:sp>
      <p:pic>
        <p:nvPicPr>
          <p:cNvPr id="4" name="図 3" descr="カレンダー が含まれている画像&#10;&#10;自動的に生成された説明">
            <a:extLst>
              <a:ext uri="{FF2B5EF4-FFF2-40B4-BE49-F238E27FC236}">
                <a16:creationId xmlns:a16="http://schemas.microsoft.com/office/drawing/2014/main" id="{238B9155-BB81-A246-F2F2-57DCA8208D24}"/>
              </a:ext>
            </a:extLst>
          </p:cNvPr>
          <p:cNvPicPr>
            <a:picLocks noChangeAspect="1"/>
          </p:cNvPicPr>
          <p:nvPr/>
        </p:nvPicPr>
        <p:blipFill>
          <a:blip r:embed="rId2"/>
          <a:stretch>
            <a:fillRect/>
          </a:stretch>
        </p:blipFill>
        <p:spPr>
          <a:xfrm>
            <a:off x="574675" y="2099694"/>
            <a:ext cx="7905750" cy="4464050"/>
          </a:xfrm>
          <a:prstGeom prst="rect">
            <a:avLst/>
          </a:prstGeom>
        </p:spPr>
      </p:pic>
      <p:sp>
        <p:nvSpPr>
          <p:cNvPr id="5" name="テキスト ボックス 4">
            <a:extLst>
              <a:ext uri="{FF2B5EF4-FFF2-40B4-BE49-F238E27FC236}">
                <a16:creationId xmlns:a16="http://schemas.microsoft.com/office/drawing/2014/main" id="{ADA74AB2-4B0F-EF71-5D4D-79C8F8DEE2C2}"/>
              </a:ext>
            </a:extLst>
          </p:cNvPr>
          <p:cNvSpPr txBox="1"/>
          <p:nvPr/>
        </p:nvSpPr>
        <p:spPr>
          <a:xfrm>
            <a:off x="4572000" y="5589241"/>
            <a:ext cx="3456384" cy="461665"/>
          </a:xfrm>
          <a:prstGeom prst="rect">
            <a:avLst/>
          </a:prstGeom>
          <a:noFill/>
        </p:spPr>
        <p:txBody>
          <a:bodyPr wrap="square" rtlCol="0">
            <a:spAutoFit/>
          </a:bodyPr>
          <a:lstStyle/>
          <a:p>
            <a:r>
              <a:rPr lang="ja-JP" altLang="en-US" dirty="0">
                <a:hlinkClick r:id="rId3"/>
              </a:rPr>
              <a:t>内閣府男女共同参画局</a:t>
            </a:r>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t" anchorCtr="0"/>
          <a:lstStyle/>
          <a:p>
            <a:r>
              <a:rPr lang="zh-CN" altLang="en-US" sz="3600" dirty="0">
                <a:hlinkClick r:id="rId2"/>
              </a:rPr>
              <a:t>児童虐待防止法</a:t>
            </a:r>
            <a:r>
              <a:rPr lang="ja-JP" altLang="en-US" sz="3600" dirty="0"/>
              <a:t>（</a:t>
            </a:r>
            <a:r>
              <a:rPr lang="en-US" altLang="ja-JP" sz="3600" dirty="0"/>
              <a:t>2000</a:t>
            </a:r>
            <a:r>
              <a:rPr lang="ja-JP" altLang="en-US" sz="3600" dirty="0"/>
              <a:t>年施行</a:t>
            </a:r>
            <a:r>
              <a:rPr lang="en-US" altLang="ja-JP" sz="3600" dirty="0"/>
              <a:t>2019</a:t>
            </a:r>
            <a:r>
              <a:rPr lang="ja-JP" altLang="en-US" sz="3600" dirty="0"/>
              <a:t>年改正）</a:t>
            </a:r>
            <a:r>
              <a:rPr lang="zh-CN" altLang="en-US" sz="3600" dirty="0"/>
              <a:t>第２条</a:t>
            </a:r>
            <a:r>
              <a:rPr lang="ja-JP" altLang="en-US" sz="3600" dirty="0"/>
              <a:t>における　</a:t>
            </a:r>
            <a:r>
              <a:rPr lang="en-US" altLang="ja-JP" sz="3600" dirty="0"/>
              <a:t>【</a:t>
            </a:r>
            <a:r>
              <a:rPr lang="ja-JP" altLang="en-US" sz="3600" dirty="0"/>
              <a:t>児童虐待の定義</a:t>
            </a:r>
            <a:r>
              <a:rPr lang="en-US" altLang="ja-JP" sz="3600" dirty="0"/>
              <a:t>】</a:t>
            </a:r>
            <a:r>
              <a:rPr lang="ja-JP" altLang="en-US" sz="3600" dirty="0"/>
              <a:t>　</a:t>
            </a:r>
            <a:endParaRPr lang="en-US" sz="4400" dirty="0"/>
          </a:p>
        </p:txBody>
      </p:sp>
      <p:sp>
        <p:nvSpPr>
          <p:cNvPr id="3" name="コンテンツ プレースホルダー 2">
            <a:extLst>
              <a:ext uri="{FF2B5EF4-FFF2-40B4-BE49-F238E27FC236}">
                <a16:creationId xmlns:a16="http://schemas.microsoft.com/office/drawing/2014/main" id="{010DD58B-C534-5244-6A23-52302E1ECCD0}"/>
              </a:ext>
            </a:extLst>
          </p:cNvPr>
          <p:cNvSpPr>
            <a:spLocks noGrp="1"/>
          </p:cNvSpPr>
          <p:nvPr>
            <p:ph sz="half" idx="1"/>
          </p:nvPr>
        </p:nvSpPr>
        <p:spPr>
          <a:xfrm>
            <a:off x="574675" y="1772816"/>
            <a:ext cx="8245797" cy="4608512"/>
          </a:xfrm>
        </p:spPr>
        <p:txBody>
          <a:bodyPr/>
          <a:lstStyle/>
          <a:p>
            <a:pPr marL="0" indent="0">
              <a:buNone/>
            </a:pPr>
            <a:r>
              <a:rPr lang="ja-JP" altLang="en-US" dirty="0"/>
              <a:t>第二条　「児童虐待」とは、</a:t>
            </a:r>
            <a:r>
              <a:rPr lang="ja-JP" altLang="en-US" dirty="0">
                <a:solidFill>
                  <a:srgbClr val="FF0000"/>
                </a:solidFill>
              </a:rPr>
              <a:t>保護者</a:t>
            </a:r>
            <a:r>
              <a:rPr lang="ja-JP" altLang="en-US" dirty="0"/>
              <a:t>が</a:t>
            </a:r>
            <a:r>
              <a:rPr lang="ja-JP" altLang="en-US" dirty="0">
                <a:solidFill>
                  <a:srgbClr val="FF0000"/>
                </a:solidFill>
              </a:rPr>
              <a:t>その監護する児童（</a:t>
            </a:r>
            <a:r>
              <a:rPr lang="en-US" altLang="ja-JP" dirty="0">
                <a:solidFill>
                  <a:srgbClr val="FF0000"/>
                </a:solidFill>
              </a:rPr>
              <a:t>18</a:t>
            </a:r>
            <a:r>
              <a:rPr lang="ja-JP" altLang="en-US" dirty="0">
                <a:solidFill>
                  <a:srgbClr val="FF0000"/>
                </a:solidFill>
              </a:rPr>
              <a:t>歳未満）対して行う行為</a:t>
            </a:r>
            <a:r>
              <a:rPr lang="ja-JP" altLang="en-US" dirty="0"/>
              <a:t>。</a:t>
            </a:r>
          </a:p>
          <a:p>
            <a:pPr marL="0" indent="0">
              <a:buNone/>
            </a:pPr>
            <a:r>
              <a:rPr lang="ja-JP" altLang="en-US" dirty="0"/>
              <a:t>一　児童の身体に外傷が生じ、又は生じるおそれのある</a:t>
            </a:r>
            <a:r>
              <a:rPr lang="ja-JP" altLang="en-US" dirty="0">
                <a:solidFill>
                  <a:srgbClr val="FF0000"/>
                </a:solidFill>
              </a:rPr>
              <a:t>暴行</a:t>
            </a:r>
            <a:r>
              <a:rPr lang="ja-JP" altLang="en-US" dirty="0"/>
              <a:t>を加えること。</a:t>
            </a:r>
          </a:p>
          <a:p>
            <a:pPr marL="0" indent="0">
              <a:buNone/>
            </a:pPr>
            <a:r>
              <a:rPr lang="ja-JP" altLang="en-US" dirty="0"/>
              <a:t>二　児童に</a:t>
            </a:r>
            <a:r>
              <a:rPr lang="ja-JP" altLang="en-US" dirty="0">
                <a:solidFill>
                  <a:srgbClr val="FF0000"/>
                </a:solidFill>
              </a:rPr>
              <a:t>わいせつ行為</a:t>
            </a:r>
            <a:r>
              <a:rPr lang="ja-JP" altLang="en-US" dirty="0"/>
              <a:t>をすること又は児童にわいせつ行為をさせること。</a:t>
            </a:r>
            <a:endParaRPr lang="en-US" altLang="ja-JP" dirty="0"/>
          </a:p>
          <a:p>
            <a:pPr marL="0" indent="0">
              <a:buNone/>
            </a:pPr>
            <a:r>
              <a:rPr lang="ja-JP" altLang="en-US" dirty="0"/>
              <a:t>三　児童の心身の正常な発達を妨げるような著しい減食又は長時間の放置、保護者以外の同居人による同様の行為の放置（いわゆる</a:t>
            </a:r>
            <a:r>
              <a:rPr lang="ja-JP" altLang="en-US" dirty="0">
                <a:solidFill>
                  <a:srgbClr val="FF0000"/>
                </a:solidFill>
              </a:rPr>
              <a:t>ネグレクト</a:t>
            </a:r>
            <a:r>
              <a:rPr lang="ja-JP" altLang="en-US" dirty="0"/>
              <a:t>）</a:t>
            </a:r>
          </a:p>
        </p:txBody>
      </p:sp>
    </p:spTree>
    <p:extLst>
      <p:ext uri="{BB962C8B-B14F-4D97-AF65-F5344CB8AC3E}">
        <p14:creationId xmlns:p14="http://schemas.microsoft.com/office/powerpoint/2010/main" val="291993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89FCAC-659E-F008-BB86-E5D5912D46E4}"/>
              </a:ext>
            </a:extLst>
          </p:cNvPr>
          <p:cNvSpPr>
            <a:spLocks noGrp="1"/>
          </p:cNvSpPr>
          <p:nvPr>
            <p:ph type="title"/>
          </p:nvPr>
        </p:nvSpPr>
        <p:spPr/>
        <p:txBody>
          <a:bodyPr anchor="t" anchorCtr="0"/>
          <a:lstStyle/>
          <a:p>
            <a:r>
              <a:rPr lang="zh-CN" altLang="en-US" sz="3600" dirty="0"/>
              <a:t>児童虐待防止法第２条</a:t>
            </a:r>
            <a:r>
              <a:rPr lang="ja-JP" altLang="en-US" sz="3600" dirty="0"/>
              <a:t>における</a:t>
            </a:r>
            <a:br>
              <a:rPr lang="en-US" altLang="ja-JP" sz="3600" dirty="0"/>
            </a:br>
            <a:r>
              <a:rPr lang="en-US" altLang="ja-JP" sz="3600" dirty="0"/>
              <a:t>【</a:t>
            </a:r>
            <a:r>
              <a:rPr lang="ja-JP" altLang="en-US" sz="3600" dirty="0"/>
              <a:t>児童虐待の定義</a:t>
            </a:r>
            <a:r>
              <a:rPr lang="en-US" altLang="ja-JP" sz="3600" dirty="0"/>
              <a:t>】</a:t>
            </a:r>
            <a:r>
              <a:rPr lang="ja-JP" altLang="en-US" sz="3600" dirty="0"/>
              <a:t>の続き</a:t>
            </a:r>
            <a:endParaRPr lang="en-US" sz="4400" dirty="0"/>
          </a:p>
        </p:txBody>
      </p:sp>
      <p:sp>
        <p:nvSpPr>
          <p:cNvPr id="3" name="コンテンツ プレースホルダー 2">
            <a:extLst>
              <a:ext uri="{FF2B5EF4-FFF2-40B4-BE49-F238E27FC236}">
                <a16:creationId xmlns:a16="http://schemas.microsoft.com/office/drawing/2014/main" id="{010DD58B-C534-5244-6A23-52302E1ECCD0}"/>
              </a:ext>
            </a:extLst>
          </p:cNvPr>
          <p:cNvSpPr>
            <a:spLocks noGrp="1"/>
          </p:cNvSpPr>
          <p:nvPr>
            <p:ph sz="half" idx="1"/>
          </p:nvPr>
        </p:nvSpPr>
        <p:spPr>
          <a:xfrm>
            <a:off x="574675" y="1772816"/>
            <a:ext cx="8245797" cy="4392488"/>
          </a:xfrm>
        </p:spPr>
        <p:txBody>
          <a:bodyPr/>
          <a:lstStyle/>
          <a:p>
            <a:pPr marL="0" indent="0">
              <a:buNone/>
            </a:pPr>
            <a:r>
              <a:rPr lang="ja-JP" altLang="en-US" dirty="0"/>
              <a:t>四　児童に対する著しい暴言又は著しく拒絶的な対応、児童が同居する家庭における配偶者に対する暴力（配偶者（婚姻の届出をしていないが、事実上婚姻関係と同様の事情にある者を含む。）の身体に対する不法な攻撃であって生命又は身体に危害を及ぼすもの及びこれに準ずる</a:t>
            </a:r>
            <a:r>
              <a:rPr lang="ja-JP" altLang="en-US" dirty="0">
                <a:solidFill>
                  <a:srgbClr val="FF0000"/>
                </a:solidFill>
              </a:rPr>
              <a:t>心身に有害な影響を及ぼす言動をいう。）その他の児童に著しい心理的外傷を与える言動を行うこと</a:t>
            </a:r>
            <a:r>
              <a:rPr lang="ja-JP" altLang="en-US" dirty="0"/>
              <a:t>。（ハラスメント）</a:t>
            </a:r>
            <a:endParaRPr lang="en-US" altLang="ja-JP" dirty="0"/>
          </a:p>
          <a:p>
            <a:pPr marL="0" indent="0">
              <a:buNone/>
            </a:pPr>
            <a:endParaRPr lang="ja-JP" altLang="en-US" dirty="0"/>
          </a:p>
        </p:txBody>
      </p:sp>
      <p:sp>
        <p:nvSpPr>
          <p:cNvPr id="5" name="テキスト ボックス 4">
            <a:extLst>
              <a:ext uri="{FF2B5EF4-FFF2-40B4-BE49-F238E27FC236}">
                <a16:creationId xmlns:a16="http://schemas.microsoft.com/office/drawing/2014/main" id="{C8782241-BC43-0374-FB2C-6338C3DF7FBF}"/>
              </a:ext>
            </a:extLst>
          </p:cNvPr>
          <p:cNvSpPr txBox="1"/>
          <p:nvPr/>
        </p:nvSpPr>
        <p:spPr>
          <a:xfrm>
            <a:off x="971600" y="5672879"/>
            <a:ext cx="7920880" cy="461665"/>
          </a:xfrm>
          <a:prstGeom prst="rect">
            <a:avLst/>
          </a:prstGeom>
          <a:noFill/>
        </p:spPr>
        <p:txBody>
          <a:bodyPr wrap="square" rtlCol="0">
            <a:spAutoFit/>
          </a:bodyPr>
          <a:lstStyle/>
          <a:p>
            <a:r>
              <a:rPr lang="ja-JP" altLang="en-US" dirty="0">
                <a:hlinkClick r:id="rId2"/>
              </a:rPr>
              <a:t>厚生労働省：子ども虐待対応の手引きからの抜粋</a:t>
            </a:r>
            <a:endParaRPr lang="en-US" dirty="0"/>
          </a:p>
        </p:txBody>
      </p:sp>
    </p:spTree>
    <p:extLst>
      <p:ext uri="{BB962C8B-B14F-4D97-AF65-F5344CB8AC3E}">
        <p14:creationId xmlns:p14="http://schemas.microsoft.com/office/powerpoint/2010/main" val="3554137204"/>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17197</TotalTime>
  <Words>1964</Words>
  <Application>Microsoft Office PowerPoint</Application>
  <PresentationFormat>画面に合わせる (4:3)</PresentationFormat>
  <Paragraphs>107</Paragraphs>
  <Slides>23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ＭＳ Ｐゴシック</vt:lpstr>
      <vt:lpstr>ＭＳ 明朝</vt:lpstr>
      <vt:lpstr>Arial</vt:lpstr>
      <vt:lpstr>Century</vt:lpstr>
      <vt:lpstr>Times New Roman</vt:lpstr>
      <vt:lpstr>Wingdings</vt:lpstr>
      <vt:lpstr>Profile</vt:lpstr>
      <vt:lpstr>  第11回  【虐待と家族】 児童虐待の現状と対策  </vt:lpstr>
      <vt:lpstr>第11回のテーマ</vt:lpstr>
      <vt:lpstr>児童虐待の事例:札幌市 池田詩梨（ことり）ちゃん事件　１/3</vt:lpstr>
      <vt:lpstr>児童虐待の事例:札幌市 池田詩梨（ことり）ちゃん事件  2/3</vt:lpstr>
      <vt:lpstr>児童虐待の事例:札幌市 池田詩梨（ことり）ちゃん事件 3/3</vt:lpstr>
      <vt:lpstr>児童虐待の該当事例 札幌市の池田詩梨（ことり）ちゃん</vt:lpstr>
      <vt:lpstr>児童虐待とは？</vt:lpstr>
      <vt:lpstr>児童虐待防止法（2000年施行2019年改正）第２条における　【児童虐待の定義】　</vt:lpstr>
      <vt:lpstr>児童虐待防止法第２条における 【児童虐待の定義】の続き</vt:lpstr>
      <vt:lpstr>虐待の判断に当たっての留意点</vt:lpstr>
      <vt:lpstr>児童虐待かも？と思ったら（いちはやく）</vt:lpstr>
      <vt:lpstr>児童虐待への対応</vt:lpstr>
      <vt:lpstr>令和４年度 児童相談所における児童虐待相談対応件数（速報値）</vt:lpstr>
      <vt:lpstr>児童虐待の現状：みらいこども財団のHP</vt:lpstr>
      <vt:lpstr>児童虐待の現状：みらいこども財団のHP</vt:lpstr>
      <vt:lpstr>児童虐待の現状：みらいこども財団のHP</vt:lpstr>
      <vt:lpstr>児童虐待の背景にあるのは「貧困」「孤立」など社会の問題</vt:lpstr>
      <vt:lpstr>児童虐待の背景にあるのは「貧困」「孤立」など社会の問題</vt:lpstr>
      <vt:lpstr>Reaction Paper#11 1　児童虐待の事例:池田詩梨（ことり）ちゃん事件</vt:lpstr>
      <vt:lpstr>Reaction Paper#11 ２.　児童虐待に関する法律</vt:lpstr>
      <vt:lpstr>Reaction Paper#11 ３.　児童虐待への対応・児童虐待の現状</vt:lpstr>
      <vt:lpstr>定期試験の筆記問題の練習 </vt:lpstr>
      <vt:lpstr>次週</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226</cp:revision>
  <cp:lastPrinted>2024-06-05T07:32:18Z</cp:lastPrinted>
  <dcterms:created xsi:type="dcterms:W3CDTF">2014-09-24T05:41:10Z</dcterms:created>
  <dcterms:modified xsi:type="dcterms:W3CDTF">2024-07-09T07:18:47Z</dcterms:modified>
</cp:coreProperties>
</file>