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9"/>
  </p:notesMasterIdLst>
  <p:handoutMasterIdLst>
    <p:handoutMasterId r:id="rId40"/>
  </p:handoutMasterIdLst>
  <p:sldIdLst>
    <p:sldId id="256" r:id="rId2"/>
    <p:sldId id="449" r:id="rId3"/>
    <p:sldId id="491" r:id="rId4"/>
    <p:sldId id="492" r:id="rId5"/>
    <p:sldId id="493" r:id="rId6"/>
    <p:sldId id="494" r:id="rId7"/>
    <p:sldId id="496" r:id="rId8"/>
    <p:sldId id="495" r:id="rId9"/>
    <p:sldId id="497" r:id="rId10"/>
    <p:sldId id="499" r:id="rId11"/>
    <p:sldId id="498" r:id="rId12"/>
    <p:sldId id="500" r:id="rId13"/>
    <p:sldId id="350" r:id="rId14"/>
    <p:sldId id="501" r:id="rId15"/>
    <p:sldId id="333" r:id="rId16"/>
    <p:sldId id="351" r:id="rId17"/>
    <p:sldId id="352" r:id="rId18"/>
    <p:sldId id="363" r:id="rId19"/>
    <p:sldId id="345" r:id="rId20"/>
    <p:sldId id="353" r:id="rId21"/>
    <p:sldId id="334" r:id="rId22"/>
    <p:sldId id="354" r:id="rId23"/>
    <p:sldId id="355" r:id="rId24"/>
    <p:sldId id="362" r:id="rId25"/>
    <p:sldId id="358" r:id="rId26"/>
    <p:sldId id="366" r:id="rId27"/>
    <p:sldId id="357" r:id="rId28"/>
    <p:sldId id="361" r:id="rId29"/>
    <p:sldId id="332" r:id="rId30"/>
    <p:sldId id="502" r:id="rId31"/>
    <p:sldId id="503" r:id="rId32"/>
    <p:sldId id="504" r:id="rId33"/>
    <p:sldId id="446" r:id="rId34"/>
    <p:sldId id="489" r:id="rId35"/>
    <p:sldId id="490" r:id="rId36"/>
    <p:sldId id="505" r:id="rId37"/>
    <p:sldId id="425" r:id="rId38"/>
  </p:sldIdLst>
  <p:sldSz cx="9144000" cy="6858000" type="screen4x3"/>
  <p:notesSz cx="6888163" cy="100187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60"/>
  </p:normalViewPr>
  <p:slideViewPr>
    <p:cSldViewPr>
      <p:cViewPr varScale="1">
        <p:scale>
          <a:sx n="71" d="100"/>
          <a:sy n="71" d="100"/>
        </p:scale>
        <p:origin x="131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43011" name="Rectangle 3"/>
          <p:cNvSpPr>
            <a:spLocks noGrp="1" noChangeArrowheads="1"/>
          </p:cNvSpPr>
          <p:nvPr>
            <p:ph type="dt" sz="quarter"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43012" name="Rectangle 4"/>
          <p:cNvSpPr>
            <a:spLocks noGrp="1" noChangeArrowheads="1"/>
          </p:cNvSpPr>
          <p:nvPr>
            <p:ph type="ftr" sz="quarter" idx="2"/>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43013" name="Rectangle 5"/>
          <p:cNvSpPr>
            <a:spLocks noGrp="1" noChangeArrowheads="1"/>
          </p:cNvSpPr>
          <p:nvPr>
            <p:ph type="sldNum" sz="quarter" idx="3"/>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27651" name="Rectangle 3"/>
          <p:cNvSpPr>
            <a:spLocks noGrp="1" noChangeArrowheads="1"/>
          </p:cNvSpPr>
          <p:nvPr>
            <p:ph type="dt"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8422" y="4758889"/>
            <a:ext cx="5051320" cy="4508421"/>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27655" name="Rectangle 7"/>
          <p:cNvSpPr>
            <a:spLocks noGrp="1" noChangeArrowheads="1"/>
          </p:cNvSpPr>
          <p:nvPr>
            <p:ph type="sldNum" sz="quarter" idx="5"/>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50110DC-65D3-BAAF-FB73-DB396F8E6A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D977B9DD-D8FF-4C41-8027-190577DC9DE4}" type="slidenum">
              <a:rPr lang="en-US" altLang="ja-JP" sz="1300"/>
              <a:pPr/>
              <a:t>21</a:t>
            </a:fld>
            <a:endParaRPr lang="en-US" altLang="ja-JP" sz="1300"/>
          </a:p>
        </p:txBody>
      </p:sp>
      <p:sp>
        <p:nvSpPr>
          <p:cNvPr id="30723" name="Rectangle 2">
            <a:extLst>
              <a:ext uri="{FF2B5EF4-FFF2-40B4-BE49-F238E27FC236}">
                <a16:creationId xmlns:a16="http://schemas.microsoft.com/office/drawing/2014/main" id="{57F1502A-4E85-1DA0-6EA3-BDAEDE58B62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999B221-031A-759F-7FF3-B12BB4DBFD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942704C-7EC6-D2B3-6012-79F5CAD6FF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AC15B88F-672D-4D3D-A0E9-40F09E1367F2}" type="slidenum">
              <a:rPr lang="en-US" altLang="ja-JP" sz="1300"/>
              <a:pPr/>
              <a:t>22</a:t>
            </a:fld>
            <a:endParaRPr lang="en-US" altLang="ja-JP" sz="1300"/>
          </a:p>
        </p:txBody>
      </p:sp>
      <p:sp>
        <p:nvSpPr>
          <p:cNvPr id="32771" name="Rectangle 2">
            <a:extLst>
              <a:ext uri="{FF2B5EF4-FFF2-40B4-BE49-F238E27FC236}">
                <a16:creationId xmlns:a16="http://schemas.microsoft.com/office/drawing/2014/main" id="{8CAB1106-E66D-4B07-AFE3-6C92F0C30349}"/>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B6ED6B3B-BB82-4509-D5D2-D5A3FFF633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ABFC542-0A5C-8A7D-E6C7-721754BD5D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22ECBB20-F544-4DCC-B18F-48143EA94BD4}" type="slidenum">
              <a:rPr lang="en-US" altLang="ja-JP" sz="1300"/>
              <a:pPr/>
              <a:t>23</a:t>
            </a:fld>
            <a:endParaRPr lang="en-US" altLang="ja-JP" sz="1300"/>
          </a:p>
        </p:txBody>
      </p:sp>
      <p:sp>
        <p:nvSpPr>
          <p:cNvPr id="34819" name="Rectangle 2">
            <a:extLst>
              <a:ext uri="{FF2B5EF4-FFF2-40B4-BE49-F238E27FC236}">
                <a16:creationId xmlns:a16="http://schemas.microsoft.com/office/drawing/2014/main" id="{FC17DAC5-C00E-DBC6-91FA-8D9A1C9C87B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FF3A931-4579-A72F-90F5-8BA02A42DC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D66462F-9AC0-82F6-045F-0E2C2550E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AB2CBF26-B44A-4C3D-94EB-F56C0BF38014}" type="slidenum">
              <a:rPr lang="en-US" altLang="ja-JP" sz="1300"/>
              <a:pPr/>
              <a:t>24</a:t>
            </a:fld>
            <a:endParaRPr lang="en-US" altLang="ja-JP" sz="1300"/>
          </a:p>
        </p:txBody>
      </p:sp>
      <p:sp>
        <p:nvSpPr>
          <p:cNvPr id="36867" name="Rectangle 2">
            <a:extLst>
              <a:ext uri="{FF2B5EF4-FFF2-40B4-BE49-F238E27FC236}">
                <a16:creationId xmlns:a16="http://schemas.microsoft.com/office/drawing/2014/main" id="{12628474-C5BD-A21C-DD9D-13B3A787C6A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E60D06D-AE2F-40EC-3A2D-14FE5B7666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2FB1915-8FDA-7576-2FBC-7610C25BA3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2008E2F1-941B-442A-9D7A-EC606612BB04}" type="slidenum">
              <a:rPr lang="en-US" altLang="ja-JP" sz="1300"/>
              <a:pPr/>
              <a:t>25</a:t>
            </a:fld>
            <a:endParaRPr lang="en-US" altLang="ja-JP" sz="1300"/>
          </a:p>
        </p:txBody>
      </p:sp>
      <p:sp>
        <p:nvSpPr>
          <p:cNvPr id="38915" name="Rectangle 2">
            <a:extLst>
              <a:ext uri="{FF2B5EF4-FFF2-40B4-BE49-F238E27FC236}">
                <a16:creationId xmlns:a16="http://schemas.microsoft.com/office/drawing/2014/main" id="{626C640D-5B12-7099-FDC6-EAD883A93FF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08CA6A78-93AC-B9D0-913B-2C1C98CB9F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4C0268B-96F6-DDEE-13AF-6DD73265B7DE}"/>
              </a:ext>
            </a:extLst>
          </p:cNvPr>
          <p:cNvSpPr txBox="1">
            <a:spLocks noGrp="1" noChangeArrowheads="1"/>
          </p:cNvSpPr>
          <p:nvPr/>
        </p:nvSpPr>
        <p:spPr bwMode="auto">
          <a:xfrm>
            <a:off x="3903292" y="9517777"/>
            <a:ext cx="2984871" cy="50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6" tIns="48303" rIns="96606" bIns="48303" anchor="b"/>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a:fld id="{48EB78B3-358E-43A9-AFC0-488A81334CFC}" type="slidenum">
              <a:rPr lang="en-US" altLang="ja-JP" sz="1300"/>
              <a:pPr algn="r"/>
              <a:t>26</a:t>
            </a:fld>
            <a:endParaRPr lang="en-US" altLang="ja-JP" sz="1300"/>
          </a:p>
        </p:txBody>
      </p:sp>
      <p:sp>
        <p:nvSpPr>
          <p:cNvPr id="40963" name="Rectangle 2">
            <a:extLst>
              <a:ext uri="{FF2B5EF4-FFF2-40B4-BE49-F238E27FC236}">
                <a16:creationId xmlns:a16="http://schemas.microsoft.com/office/drawing/2014/main" id="{82D0E4E4-9F9B-3F63-723D-DAFF974B6811}"/>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F54B77DB-15A3-966E-50BB-C472C9D72CB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CE425B0-30AF-5991-D759-79B2A855DE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313A118E-9234-47C4-A213-02ED55E66D5A}" type="slidenum">
              <a:rPr lang="en-US" altLang="ja-JP" sz="1300"/>
              <a:pPr/>
              <a:t>27</a:t>
            </a:fld>
            <a:endParaRPr lang="en-US" altLang="ja-JP" sz="1300"/>
          </a:p>
        </p:txBody>
      </p:sp>
      <p:sp>
        <p:nvSpPr>
          <p:cNvPr id="45059" name="Rectangle 2">
            <a:extLst>
              <a:ext uri="{FF2B5EF4-FFF2-40B4-BE49-F238E27FC236}">
                <a16:creationId xmlns:a16="http://schemas.microsoft.com/office/drawing/2014/main" id="{9EC1AECF-C473-D259-C3C2-4A8D7965395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4A84315-32B4-E182-5CA2-F2B6C4338C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DE95EC4-6923-96BC-A838-C7C2FC92F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D294EEBD-A3E5-4F16-86FD-014F2DEB0C09}" type="slidenum">
              <a:rPr lang="en-US" altLang="ja-JP" sz="1300"/>
              <a:pPr/>
              <a:t>28</a:t>
            </a:fld>
            <a:endParaRPr lang="en-US" altLang="ja-JP" sz="1300"/>
          </a:p>
        </p:txBody>
      </p:sp>
      <p:sp>
        <p:nvSpPr>
          <p:cNvPr id="49155" name="Rectangle 2">
            <a:extLst>
              <a:ext uri="{FF2B5EF4-FFF2-40B4-BE49-F238E27FC236}">
                <a16:creationId xmlns:a16="http://schemas.microsoft.com/office/drawing/2014/main" id="{C1004FC8-A88F-3FF8-F0B4-04AF06712C3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DD1669C-E75E-FFCA-84FD-5AF9966E77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4D89E4F-621E-F2CA-DD58-07B1E1E0FC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7B944A5F-E1A0-430F-A01D-E77B3FA963DA}" type="slidenum">
              <a:rPr lang="en-US" altLang="ja-JP" sz="1300"/>
              <a:pPr/>
              <a:t>29</a:t>
            </a:fld>
            <a:endParaRPr lang="en-US" altLang="ja-JP" sz="1300"/>
          </a:p>
        </p:txBody>
      </p:sp>
      <p:sp>
        <p:nvSpPr>
          <p:cNvPr id="18435" name="Rectangle 2">
            <a:extLst>
              <a:ext uri="{FF2B5EF4-FFF2-40B4-BE49-F238E27FC236}">
                <a16:creationId xmlns:a16="http://schemas.microsoft.com/office/drawing/2014/main" id="{B9107A28-6A5B-1BD7-5F47-7E8F173ED1C6}"/>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77A3D749-23A3-91E4-6F5E-7D185AEC61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37</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734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100038F-F0EC-99BE-3024-4ACE4F7C84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57CF4C3A-B482-406E-96A7-9841BA1ADA49}" type="slidenum">
              <a:rPr lang="en-US" altLang="ja-JP" sz="1300"/>
              <a:pPr/>
              <a:t>13</a:t>
            </a:fld>
            <a:endParaRPr lang="en-US" altLang="ja-JP" sz="1300"/>
          </a:p>
        </p:txBody>
      </p:sp>
      <p:sp>
        <p:nvSpPr>
          <p:cNvPr id="32771" name="Rectangle 2">
            <a:extLst>
              <a:ext uri="{FF2B5EF4-FFF2-40B4-BE49-F238E27FC236}">
                <a16:creationId xmlns:a16="http://schemas.microsoft.com/office/drawing/2014/main" id="{4CCDE7D2-3F12-6CFD-B710-C11368F3A7F9}"/>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999940A-ED5D-9D44-DDC5-1D74C9D1E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C74226B-8082-F253-CC2D-5F73048CB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E4CFCCF8-B902-4590-8C15-815128A72EE7}" type="slidenum">
              <a:rPr lang="en-US" altLang="ja-JP" sz="1300"/>
              <a:pPr/>
              <a:t>15</a:t>
            </a:fld>
            <a:endParaRPr lang="en-US" altLang="ja-JP" sz="1300"/>
          </a:p>
        </p:txBody>
      </p:sp>
      <p:sp>
        <p:nvSpPr>
          <p:cNvPr id="18435" name="Rectangle 2">
            <a:extLst>
              <a:ext uri="{FF2B5EF4-FFF2-40B4-BE49-F238E27FC236}">
                <a16:creationId xmlns:a16="http://schemas.microsoft.com/office/drawing/2014/main" id="{910338EA-B7B0-D822-491C-9000BE3D0072}"/>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C14F0C5-3D46-000F-71E4-C34641BBA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EA6AED1-5E79-68FE-CC56-1A687A8F2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3A3E3F79-B943-4727-80F1-7ED126F6EEF1}" type="slidenum">
              <a:rPr lang="en-US" altLang="ja-JP" sz="1300"/>
              <a:pPr/>
              <a:t>16</a:t>
            </a:fld>
            <a:endParaRPr lang="en-US" altLang="ja-JP" sz="1300"/>
          </a:p>
        </p:txBody>
      </p:sp>
      <p:sp>
        <p:nvSpPr>
          <p:cNvPr id="20483" name="Rectangle 2">
            <a:extLst>
              <a:ext uri="{FF2B5EF4-FFF2-40B4-BE49-F238E27FC236}">
                <a16:creationId xmlns:a16="http://schemas.microsoft.com/office/drawing/2014/main" id="{E36E6B4C-6345-3486-4265-8C0D58EA7230}"/>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81BA5DD-0AE1-946C-3425-E72FC8579D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2828197-DC92-40A6-B08D-6213B0D4B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CCFF2D71-B5F7-4CA6-B3AC-3CF5E7FD66EE}" type="slidenum">
              <a:rPr lang="en-US" altLang="ja-JP" sz="1300"/>
              <a:pPr/>
              <a:t>17</a:t>
            </a:fld>
            <a:endParaRPr lang="en-US" altLang="ja-JP" sz="1300"/>
          </a:p>
        </p:txBody>
      </p:sp>
      <p:sp>
        <p:nvSpPr>
          <p:cNvPr id="22531" name="Rectangle 2">
            <a:extLst>
              <a:ext uri="{FF2B5EF4-FFF2-40B4-BE49-F238E27FC236}">
                <a16:creationId xmlns:a16="http://schemas.microsoft.com/office/drawing/2014/main" id="{C81EB9FC-08D5-7B42-1076-9F9D585937D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BFA750E-30A6-37B0-51C2-E1E4CC4557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a:extLst>
              <a:ext uri="{FF2B5EF4-FFF2-40B4-BE49-F238E27FC236}">
                <a16:creationId xmlns:a16="http://schemas.microsoft.com/office/drawing/2014/main" id="{C53FB782-3AAE-EC60-B25A-5D73C5ACA695}"/>
              </a:ext>
            </a:extLst>
          </p:cNvPr>
          <p:cNvSpPr>
            <a:spLocks noGrp="1" noRot="1" noChangeAspect="1" noChangeArrowheads="1" noTextEdit="1"/>
          </p:cNvSpPr>
          <p:nvPr>
            <p:ph type="sldImg"/>
          </p:nvPr>
        </p:nvSpPr>
        <p:spPr>
          <a:ln/>
        </p:spPr>
      </p:sp>
      <p:sp>
        <p:nvSpPr>
          <p:cNvPr id="24579" name="Rectangle 1027">
            <a:extLst>
              <a:ext uri="{FF2B5EF4-FFF2-40B4-BE49-F238E27FC236}">
                <a16:creationId xmlns:a16="http://schemas.microsoft.com/office/drawing/2014/main" id="{629AEFA3-5FA5-0DC1-4232-78BD5C1303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B72E6F1-2C12-9EE7-2724-2843C01525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C604F517-B645-400F-8E92-CAC40F5CD543}" type="slidenum">
              <a:rPr lang="en-US" altLang="ja-JP" sz="1300"/>
              <a:pPr/>
              <a:t>19</a:t>
            </a:fld>
            <a:endParaRPr lang="en-US" altLang="ja-JP" sz="1300"/>
          </a:p>
        </p:txBody>
      </p:sp>
      <p:sp>
        <p:nvSpPr>
          <p:cNvPr id="26627" name="Rectangle 2">
            <a:extLst>
              <a:ext uri="{FF2B5EF4-FFF2-40B4-BE49-F238E27FC236}">
                <a16:creationId xmlns:a16="http://schemas.microsoft.com/office/drawing/2014/main" id="{B69FAA31-5F8C-0A7E-9E21-5904B4FF437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7B68D3F-1841-0692-C613-AD09129233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BDC9349-FF05-01B8-0705-B8F9CD8E5B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40074867" indent="-39591836">
              <a:defRPr kumimoji="1" sz="2500">
                <a:solidFill>
                  <a:schemeClr val="tx1"/>
                </a:solidFill>
                <a:latin typeface="Arial" panose="020B0604020202020204" pitchFamily="34" charset="0"/>
                <a:ea typeface="ＭＳ Ｐゴシック" panose="020B0600070205080204" pitchFamily="50" charset="-128"/>
              </a:defRPr>
            </a:lvl2pPr>
            <a:lvl3pPr>
              <a:defRPr kumimoji="1" sz="2500">
                <a:solidFill>
                  <a:schemeClr val="tx1"/>
                </a:solidFill>
                <a:latin typeface="Arial" panose="020B0604020202020204" pitchFamily="34" charset="0"/>
                <a:ea typeface="ＭＳ Ｐゴシック" panose="020B0600070205080204" pitchFamily="50" charset="-128"/>
              </a:defRPr>
            </a:lvl3pPr>
            <a:lvl4pPr>
              <a:defRPr kumimoji="1" sz="2500">
                <a:solidFill>
                  <a:schemeClr val="tx1"/>
                </a:solidFill>
                <a:latin typeface="Arial" panose="020B0604020202020204" pitchFamily="34" charset="0"/>
                <a:ea typeface="ＭＳ Ｐゴシック" panose="020B0600070205080204" pitchFamily="50" charset="-128"/>
              </a:defRPr>
            </a:lvl4pPr>
            <a:lvl5pPr>
              <a:defRPr kumimoji="1" sz="2500">
                <a:solidFill>
                  <a:schemeClr val="tx1"/>
                </a:solidFill>
                <a:latin typeface="Arial" panose="020B0604020202020204" pitchFamily="34" charset="0"/>
                <a:ea typeface="ＭＳ Ｐゴシック" panose="020B0600070205080204" pitchFamily="50" charset="-128"/>
              </a:defRPr>
            </a:lvl5pPr>
            <a:lvl6pPr marL="483032"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966064"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1449095"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1932127" fontAlgn="base">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6EC7DD83-1C94-4E5E-8F4E-10501C7937B9}" type="slidenum">
              <a:rPr lang="en-US" altLang="ja-JP" sz="1300"/>
              <a:pPr/>
              <a:t>20</a:t>
            </a:fld>
            <a:endParaRPr lang="en-US" altLang="ja-JP" sz="1300"/>
          </a:p>
        </p:txBody>
      </p:sp>
      <p:sp>
        <p:nvSpPr>
          <p:cNvPr id="28675" name="Rectangle 2">
            <a:extLst>
              <a:ext uri="{FF2B5EF4-FFF2-40B4-BE49-F238E27FC236}">
                <a16:creationId xmlns:a16="http://schemas.microsoft.com/office/drawing/2014/main" id="{26DB0BC3-E40F-6F2E-6830-47B7416BEE8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5BFDAD3-FD4F-DCCA-8D65-C336D65502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ja.wikipedia.org/wiki/%E4%B8%89%E6%AD%B3%E5%85%90%E7%A5%9E%E8%A9%B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ipss.go.j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pss.go.j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ja.wikipedia.org/wiki/%E5%A6%96%E6%80%A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ana300.com/aaeto.html#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telier-pigeon.com/giftm/99tyoju.ht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y.tomigusuku.lg.jp/soshiki/4/1020/gyomuannai/3/181.html#:~:text=%E5%AD%90%E3%81%A9%E3%82%82%E3%81%AE%E9%A4%8A%E8%82%B2%E3%81%AB%E3%81%A4%E3%81%84%E3%81%A6%E6%94%AF%E6%8F%B4,%E3%81%8A%E6%89%8B%E4%BC%9D%E3%81%84%E3%82%92%E3%81%99%E3%82%8B%E4%BA%8B%E6%A5%AD%E3%81%A7%E3%81%99%E3%80%82" TargetMode="External"/><Relationship Id="rId2" Type="http://schemas.openxmlformats.org/officeDocument/2006/relationships/hyperlink" Target="https://www.city.edogawa.tokyo.jp/e049/qa/kosodate/kosodate/teate/teate10.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ja.wikipedia.org/wiki/%E7%A4%BE%E4%BC%9A%E5%8C%96#%E7%A4%BE%E4%BC%9A%E5%8C%96%E3%81%AB%E9%96%A2%E3%81%99%E3%82%8B%E8%AB%B8%E7%90%86%E8%AB%9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fa.go.jp/" TargetMode="External"/><Relationship Id="rId2" Type="http://schemas.openxmlformats.org/officeDocument/2006/relationships/hyperlink" Target="https://kurashi.yahoo.co.jp/procedure/contents/childcare_support/" TargetMode="External"/><Relationship Id="rId1" Type="http://schemas.openxmlformats.org/officeDocument/2006/relationships/slideLayout" Target="../slideLayouts/slideLayout2.xml"/><Relationship Id="rId4" Type="http://schemas.openxmlformats.org/officeDocument/2006/relationships/hyperlink" Target="https://www.youtube.com/watch?v=kXnUUA-voF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smbc-card.com/like_u/money/education_funding.j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2676" y="188640"/>
            <a:ext cx="8279804" cy="2016224"/>
          </a:xfrm>
        </p:spPr>
        <p:txBody>
          <a:bodyPr anchor="ctr" anchorCtr="0"/>
          <a:lstStyle/>
          <a:p>
            <a:r>
              <a:rPr lang="ja-JP" altLang="en-US" sz="3200" dirty="0">
                <a:solidFill>
                  <a:schemeClr val="tx1"/>
                </a:solidFill>
                <a:latin typeface="ＭＳ 明朝" charset="-128"/>
                <a:ea typeface="ＭＳ 明朝" charset="-128"/>
                <a:cs typeface="ＭＳ 明朝" charset="-128"/>
              </a:rPr>
              <a:t>第７回</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家族機能と社会的支援</a:t>
            </a:r>
            <a:r>
              <a:rPr lang="en-US" altLang="ja-JP" sz="3200" dirty="0">
                <a:solidFill>
                  <a:schemeClr val="tx1"/>
                </a:solidFill>
                <a:latin typeface="ＭＳ 明朝" charset="-128"/>
                <a:ea typeface="ＭＳ 明朝" charset="-128"/>
                <a:cs typeface="ＭＳ 明朝" charset="-128"/>
              </a:rPr>
              <a:t>】</a:t>
            </a:r>
            <a:br>
              <a:rPr lang="en-US" altLang="ja-JP" sz="3200" dirty="0">
                <a:solidFill>
                  <a:schemeClr val="tx1"/>
                </a:solidFill>
                <a:latin typeface="ＭＳ 明朝" charset="-128"/>
                <a:ea typeface="ＭＳ 明朝" charset="-128"/>
                <a:cs typeface="ＭＳ 明朝" charset="-128"/>
              </a:rPr>
            </a:br>
            <a:r>
              <a:rPr lang="ja-JP" altLang="en-US" sz="3200" dirty="0">
                <a:solidFill>
                  <a:schemeClr val="tx1"/>
                </a:solidFill>
                <a:latin typeface="ＭＳ 明朝" charset="-128"/>
                <a:ea typeface="ＭＳ 明朝" charset="-128"/>
                <a:cs typeface="ＭＳ 明朝" charset="-128"/>
              </a:rPr>
              <a:t>子どもの養育と社会化、老親の扶養　　</a:t>
            </a: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21</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20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6</a:t>
            </a:r>
            <a:r>
              <a:rPr lang="ja-JP" altLang="en-US" sz="20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11</a:t>
            </a:r>
            <a:r>
              <a:rPr lang="ja-JP" altLang="en-US" sz="20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日（火）</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p>
          <a:p>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時限目】</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14:40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16:10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10;&#10;自動的に生成された説明">
            <a:extLst>
              <a:ext uri="{FF2B5EF4-FFF2-40B4-BE49-F238E27FC236}">
                <a16:creationId xmlns:a16="http://schemas.microsoft.com/office/drawing/2014/main" id="{F22C5D78-6D7E-093E-FB7D-B874B85F9419}"/>
              </a:ext>
            </a:extLst>
          </p:cNvPr>
          <p:cNvPicPr>
            <a:picLocks noChangeAspect="1"/>
          </p:cNvPicPr>
          <p:nvPr/>
        </p:nvPicPr>
        <p:blipFill>
          <a:blip r:embed="rId2"/>
          <a:stretch>
            <a:fillRect/>
          </a:stretch>
        </p:blipFill>
        <p:spPr>
          <a:xfrm>
            <a:off x="504056" y="0"/>
            <a:ext cx="8504676" cy="5949280"/>
          </a:xfrm>
          <a:prstGeom prst="rect">
            <a:avLst/>
          </a:prstGeom>
        </p:spPr>
      </p:pic>
      <p:sp>
        <p:nvSpPr>
          <p:cNvPr id="6" name="テキスト ボックス 5">
            <a:extLst>
              <a:ext uri="{FF2B5EF4-FFF2-40B4-BE49-F238E27FC236}">
                <a16:creationId xmlns:a16="http://schemas.microsoft.com/office/drawing/2014/main" id="{F32E4E28-F64C-E5EC-C843-BB0183A52D78}"/>
              </a:ext>
            </a:extLst>
          </p:cNvPr>
          <p:cNvSpPr txBox="1"/>
          <p:nvPr/>
        </p:nvSpPr>
        <p:spPr>
          <a:xfrm>
            <a:off x="755576" y="6137921"/>
            <a:ext cx="8388424" cy="461665"/>
          </a:xfrm>
          <a:prstGeom prst="rect">
            <a:avLst/>
          </a:prstGeom>
          <a:noFill/>
        </p:spPr>
        <p:txBody>
          <a:bodyPr wrap="square" rtlCol="0">
            <a:spAutoFit/>
          </a:bodyPr>
          <a:lstStyle/>
          <a:p>
            <a:r>
              <a:rPr lang="ja-JP" altLang="en-US" dirty="0"/>
              <a:t>「保育所等関連状況取りまとめ（令和</a:t>
            </a:r>
            <a:r>
              <a:rPr lang="en-US" altLang="ja-JP" dirty="0"/>
              <a:t>5</a:t>
            </a:r>
            <a:r>
              <a:rPr lang="ja-JP" altLang="en-US" dirty="0"/>
              <a:t>年</a:t>
            </a:r>
            <a:r>
              <a:rPr lang="en-US" altLang="ja-JP" dirty="0"/>
              <a:t>4</a:t>
            </a:r>
            <a:r>
              <a:rPr lang="ja-JP" altLang="en-US" dirty="0"/>
              <a:t>月</a:t>
            </a:r>
            <a:r>
              <a:rPr lang="en-US" altLang="ja-JP" dirty="0"/>
              <a:t>1</a:t>
            </a:r>
            <a:r>
              <a:rPr lang="ja-JP" altLang="en-US" dirty="0"/>
              <a:t>日）」こども家庭庁</a:t>
            </a:r>
            <a:endParaRPr lang="en-US" dirty="0"/>
          </a:p>
        </p:txBody>
      </p:sp>
    </p:spTree>
    <p:extLst>
      <p:ext uri="{BB962C8B-B14F-4D97-AF65-F5344CB8AC3E}">
        <p14:creationId xmlns:p14="http://schemas.microsoft.com/office/powerpoint/2010/main" val="338894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089D-3D1C-F70A-C394-674F074DFF8B}"/>
              </a:ext>
            </a:extLst>
          </p:cNvPr>
          <p:cNvSpPr>
            <a:spLocks noGrp="1"/>
          </p:cNvSpPr>
          <p:nvPr>
            <p:ph type="title"/>
          </p:nvPr>
        </p:nvSpPr>
        <p:spPr/>
        <p:txBody>
          <a:bodyPr anchor="ctr" anchorCtr="0"/>
          <a:lstStyle/>
          <a:p>
            <a:r>
              <a:rPr lang="ja-JP" altLang="en-US" dirty="0"/>
              <a:t>こどもの社会化への影響は？</a:t>
            </a:r>
            <a:endParaRPr lang="en-US" dirty="0"/>
          </a:p>
        </p:txBody>
      </p:sp>
      <p:sp>
        <p:nvSpPr>
          <p:cNvPr id="3" name="コンテンツ プレースホルダー 2">
            <a:extLst>
              <a:ext uri="{FF2B5EF4-FFF2-40B4-BE49-F238E27FC236}">
                <a16:creationId xmlns:a16="http://schemas.microsoft.com/office/drawing/2014/main" id="{91A5AF24-AB79-9085-DA77-6012CC399667}"/>
              </a:ext>
            </a:extLst>
          </p:cNvPr>
          <p:cNvSpPr>
            <a:spLocks noGrp="1"/>
          </p:cNvSpPr>
          <p:nvPr>
            <p:ph idx="1"/>
          </p:nvPr>
        </p:nvSpPr>
        <p:spPr>
          <a:xfrm>
            <a:off x="574675" y="1700808"/>
            <a:ext cx="8001000" cy="4464496"/>
          </a:xfrm>
        </p:spPr>
        <p:txBody>
          <a:bodyPr/>
          <a:lstStyle/>
          <a:p>
            <a:pPr>
              <a:buFont typeface="Wingdings" panose="05000000000000000000" pitchFamily="2" charset="2"/>
              <a:buChar char="q"/>
            </a:pPr>
            <a:r>
              <a:rPr lang="en-US" altLang="ja-JP" dirty="0">
                <a:hlinkClick r:id="rId2"/>
              </a:rPr>
              <a:t>3</a:t>
            </a:r>
            <a:r>
              <a:rPr lang="ja-JP" altLang="en-US" dirty="0">
                <a:hlinkClick r:id="rId2"/>
              </a:rPr>
              <a:t>歳児神話</a:t>
            </a:r>
            <a:r>
              <a:rPr lang="ja-JP" altLang="en-US" dirty="0"/>
              <a:t>： 子供が</a:t>
            </a:r>
            <a:r>
              <a:rPr lang="en-US" altLang="ja-JP" dirty="0"/>
              <a:t>3</a:t>
            </a:r>
            <a:r>
              <a:rPr lang="ja-JP" altLang="en-US" dirty="0"/>
              <a:t>歳になるまでは母親は子育てに専念すべきであり、そうしないと成長に悪影響を及ぼすという考え方。</a:t>
            </a:r>
            <a:endParaRPr lang="en-US" altLang="ja-JP" dirty="0"/>
          </a:p>
          <a:p>
            <a:pPr>
              <a:buFont typeface="Wingdings" panose="05000000000000000000" pitchFamily="2" charset="2"/>
              <a:buChar char="Ø"/>
            </a:pPr>
            <a:r>
              <a:rPr lang="ja-JP" altLang="en-US" dirty="0"/>
              <a:t>否定的な知見の増加：北欧など保育が普及した国では保育児童が多数化（標準化）する。むしろ社会性・知的発達などで優位。</a:t>
            </a:r>
            <a:endParaRPr lang="en-US" altLang="ja-JP" dirty="0"/>
          </a:p>
          <a:p>
            <a:pPr>
              <a:buFont typeface="Wingdings" panose="05000000000000000000" pitchFamily="2" charset="2"/>
              <a:buChar char="Ø"/>
            </a:pPr>
            <a:r>
              <a:rPr lang="ja-JP" altLang="en-US" dirty="0"/>
              <a:t>対象の変化：保育に欠ける児童（貧困）⇒共稼ぎ（または専業主婦）で豊かな家庭の児童へ</a:t>
            </a:r>
            <a:endParaRPr lang="en-US" altLang="ja-JP" dirty="0"/>
          </a:p>
          <a:p>
            <a:pPr>
              <a:buFont typeface="Wingdings" panose="05000000000000000000" pitchFamily="2" charset="2"/>
              <a:buChar char="Ø"/>
            </a:pPr>
            <a:r>
              <a:rPr lang="ja-JP" altLang="en-US" dirty="0"/>
              <a:t>全員が保育育ち⇒社会化にはむしろ不可欠</a:t>
            </a:r>
            <a:endParaRPr lang="en-US" altLang="ja-JP" dirty="0"/>
          </a:p>
          <a:p>
            <a:pPr marL="0" indent="0">
              <a:buNone/>
            </a:pPr>
            <a:endParaRPr lang="en-US" dirty="0"/>
          </a:p>
        </p:txBody>
      </p:sp>
    </p:spTree>
    <p:extLst>
      <p:ext uri="{BB962C8B-B14F-4D97-AF65-F5344CB8AC3E}">
        <p14:creationId xmlns:p14="http://schemas.microsoft.com/office/powerpoint/2010/main" val="372524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089D-3D1C-F70A-C394-674F074DFF8B}"/>
              </a:ext>
            </a:extLst>
          </p:cNvPr>
          <p:cNvSpPr>
            <a:spLocks noGrp="1"/>
          </p:cNvSpPr>
          <p:nvPr>
            <p:ph type="title"/>
          </p:nvPr>
        </p:nvSpPr>
        <p:spPr/>
        <p:txBody>
          <a:bodyPr anchor="ctr" anchorCtr="0"/>
          <a:lstStyle/>
          <a:p>
            <a:r>
              <a:rPr lang="ja-JP" altLang="en-US" dirty="0"/>
              <a:t>子どもの養育の社会化⇒家族関係への影響は？</a:t>
            </a:r>
            <a:endParaRPr lang="en-US" dirty="0"/>
          </a:p>
        </p:txBody>
      </p:sp>
      <p:sp>
        <p:nvSpPr>
          <p:cNvPr id="3" name="コンテンツ プレースホルダー 2">
            <a:extLst>
              <a:ext uri="{FF2B5EF4-FFF2-40B4-BE49-F238E27FC236}">
                <a16:creationId xmlns:a16="http://schemas.microsoft.com/office/drawing/2014/main" id="{91A5AF24-AB79-9085-DA77-6012CC399667}"/>
              </a:ext>
            </a:extLst>
          </p:cNvPr>
          <p:cNvSpPr>
            <a:spLocks noGrp="1"/>
          </p:cNvSpPr>
          <p:nvPr>
            <p:ph idx="1"/>
          </p:nvPr>
        </p:nvSpPr>
        <p:spPr>
          <a:xfrm>
            <a:off x="574675" y="1700808"/>
            <a:ext cx="8001000" cy="4464496"/>
          </a:xfrm>
        </p:spPr>
        <p:txBody>
          <a:bodyPr/>
          <a:lstStyle/>
          <a:p>
            <a:pPr>
              <a:buFont typeface="Wingdings" panose="05000000000000000000" pitchFamily="2" charset="2"/>
              <a:buChar char="q"/>
            </a:pPr>
            <a:r>
              <a:rPr lang="ja-JP" altLang="en-US" dirty="0"/>
              <a:t>養育費の社会化：親は子どものためにお金を稼ぐ必要がなくなる。経済面で子どもは親に依存しなくなる。親子の経済的絆は弱まる。</a:t>
            </a:r>
            <a:endParaRPr lang="en-US" altLang="ja-JP" dirty="0"/>
          </a:p>
          <a:p>
            <a:pPr>
              <a:buFont typeface="Wingdings" panose="05000000000000000000" pitchFamily="2" charset="2"/>
              <a:buChar char="q"/>
            </a:pPr>
            <a:r>
              <a:rPr lang="ja-JP" altLang="en-US" dirty="0"/>
              <a:t>養育（保育・教育）の社会化：親と子が一緒に過ごす時間の減少。家庭にいる時間は、親も子どもも最小化する。⇒ホテル家族（夜だけ一緒）。共食（供食）機会の減少⇒こども食堂</a:t>
            </a:r>
            <a:endParaRPr lang="en-US" altLang="ja-JP" dirty="0"/>
          </a:p>
          <a:p>
            <a:pPr>
              <a:buFont typeface="Wingdings" panose="05000000000000000000" pitchFamily="2" charset="2"/>
              <a:buChar char="q"/>
            </a:pPr>
            <a:r>
              <a:rPr lang="ja-JP" altLang="en-US" dirty="0"/>
              <a:t>親の役割は？：親は自分の子どもを持つことで定位家族から生殖家族に移行。</a:t>
            </a:r>
            <a:endParaRPr lang="en-US" dirty="0"/>
          </a:p>
        </p:txBody>
      </p:sp>
      <p:sp>
        <p:nvSpPr>
          <p:cNvPr id="4" name="テキスト ボックス 3">
            <a:extLst>
              <a:ext uri="{FF2B5EF4-FFF2-40B4-BE49-F238E27FC236}">
                <a16:creationId xmlns:a16="http://schemas.microsoft.com/office/drawing/2014/main" id="{2C00BB15-F316-D655-AA42-AB63C425F4F7}"/>
              </a:ext>
            </a:extLst>
          </p:cNvPr>
          <p:cNvSpPr txBox="1"/>
          <p:nvPr/>
        </p:nvSpPr>
        <p:spPr>
          <a:xfrm>
            <a:off x="827584" y="6208403"/>
            <a:ext cx="8001000" cy="369332"/>
          </a:xfrm>
          <a:prstGeom prst="rect">
            <a:avLst/>
          </a:prstGeom>
          <a:noFill/>
        </p:spPr>
        <p:txBody>
          <a:bodyPr wrap="square" rtlCol="0">
            <a:spAutoFit/>
          </a:bodyPr>
          <a:lstStyle/>
          <a:p>
            <a:r>
              <a:rPr lang="ja-JP" altLang="en-US" sz="1800" dirty="0"/>
              <a:t>柏木惠子</a:t>
            </a:r>
            <a:r>
              <a:rPr lang="en-US" altLang="ja-JP" sz="1800" dirty="0"/>
              <a:t>『</a:t>
            </a:r>
            <a:r>
              <a:rPr lang="ja-JP" altLang="en-US" sz="1800" dirty="0"/>
              <a:t>おとなが育つ条件</a:t>
            </a:r>
            <a:r>
              <a:rPr lang="en-US" altLang="ja-JP" sz="1800" dirty="0"/>
              <a:t>―</a:t>
            </a:r>
            <a:r>
              <a:rPr lang="ja-JP" altLang="en-US" sz="1800" dirty="0"/>
              <a:t>発達心理学から考える</a:t>
            </a:r>
            <a:r>
              <a:rPr lang="en-US" altLang="ja-JP" sz="1800" dirty="0"/>
              <a:t>』</a:t>
            </a:r>
            <a:r>
              <a:rPr lang="ja-JP" altLang="en-US" sz="1800" dirty="0"/>
              <a:t>（岩波新書，</a:t>
            </a:r>
            <a:r>
              <a:rPr lang="en-US" altLang="ja-JP" sz="1800" dirty="0"/>
              <a:t>2013</a:t>
            </a:r>
            <a:r>
              <a:rPr lang="ja-JP" altLang="en-US" sz="1800" dirty="0"/>
              <a:t>年）</a:t>
            </a:r>
            <a:endParaRPr lang="en-US" sz="1800" dirty="0"/>
          </a:p>
        </p:txBody>
      </p:sp>
    </p:spTree>
    <p:extLst>
      <p:ext uri="{BB962C8B-B14F-4D97-AF65-F5344CB8AC3E}">
        <p14:creationId xmlns:p14="http://schemas.microsoft.com/office/powerpoint/2010/main" val="61581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3DC297A-ACBB-5255-67AD-8D1C936E1A33}"/>
              </a:ext>
            </a:extLst>
          </p:cNvPr>
          <p:cNvSpPr>
            <a:spLocks noGrp="1" noChangeArrowheads="1"/>
          </p:cNvSpPr>
          <p:nvPr>
            <p:ph type="title"/>
          </p:nvPr>
        </p:nvSpPr>
        <p:spPr/>
        <p:txBody>
          <a:bodyPr/>
          <a:lstStyle/>
          <a:p>
            <a:r>
              <a:rPr kumimoji="0" lang="en-US" altLang="en-US">
                <a:solidFill>
                  <a:schemeClr val="tx1"/>
                </a:solidFill>
                <a:latin typeface="ＭＳ ゴシック" panose="020B0609070205080204" pitchFamily="49" charset="-128"/>
                <a:ea typeface="ＭＳ ゴシック" panose="020B0609070205080204" pitchFamily="49" charset="-128"/>
              </a:rPr>
              <a:t>体験</a:t>
            </a:r>
            <a:r>
              <a:rPr kumimoji="0" lang="ja-JP" altLang="en-US">
                <a:solidFill>
                  <a:schemeClr val="tx1"/>
                </a:solidFill>
                <a:latin typeface="ＭＳ ゴシック" panose="020B0609070205080204" pitchFamily="49" charset="-128"/>
                <a:ea typeface="ＭＳ ゴシック" panose="020B0609070205080204" pitchFamily="49" charset="-128"/>
              </a:rPr>
              <a:t>的にいえること</a:t>
            </a:r>
            <a:endParaRPr kumimoji="0" lang="ja-JP" altLang="en-US">
              <a:solidFill>
                <a:schemeClr val="tx1"/>
              </a:solidFill>
              <a:latin typeface="ＭＳ 明朝" panose="02020609040205080304" pitchFamily="17" charset="-128"/>
            </a:endParaRPr>
          </a:p>
        </p:txBody>
      </p:sp>
      <p:sp>
        <p:nvSpPr>
          <p:cNvPr id="326659" name="Rectangle 3">
            <a:extLst>
              <a:ext uri="{FF2B5EF4-FFF2-40B4-BE49-F238E27FC236}">
                <a16:creationId xmlns:a16="http://schemas.microsoft.com/office/drawing/2014/main" id="{1CB232D4-FBFA-0EF2-0630-6B165710E00D}"/>
              </a:ext>
            </a:extLst>
          </p:cNvPr>
          <p:cNvSpPr>
            <a:spLocks noGrp="1" noChangeArrowheads="1"/>
          </p:cNvSpPr>
          <p:nvPr>
            <p:ph type="body" idx="1"/>
          </p:nvPr>
        </p:nvSpPr>
        <p:spPr>
          <a:xfrm>
            <a:off x="381000" y="1676400"/>
            <a:ext cx="8305800" cy="4495800"/>
          </a:xfrm>
        </p:spPr>
        <p:txBody>
          <a:bodyPr/>
          <a:lstStyle/>
          <a:p>
            <a:pPr>
              <a:lnSpc>
                <a:spcPct val="90000"/>
              </a:lnSpc>
            </a:pPr>
            <a:r>
              <a:rPr kumimoji="0" lang="en-US" altLang="en-US" sz="2600" dirty="0" err="1">
                <a:latin typeface="ＭＳ 明朝" panose="02020609040205080304" pitchFamily="17" charset="-128"/>
                <a:ea typeface="ＭＳ ゴシック" panose="020B0609070205080204" pitchFamily="49" charset="-128"/>
              </a:rPr>
              <a:t>後になって思い出すと</a:t>
            </a:r>
            <a:r>
              <a:rPr kumimoji="0" lang="en-US" altLang="en-US" sz="2600" dirty="0">
                <a:latin typeface="ＭＳ 明朝" panose="02020609040205080304" pitchFamily="17" charset="-128"/>
                <a:ea typeface="ＭＳ ゴシック" panose="020B0609070205080204" pitchFamily="49" charset="-128"/>
              </a:rPr>
              <a:t>、</a:t>
            </a:r>
            <a:r>
              <a:rPr kumimoji="0" lang="ja-JP" altLang="en-US" sz="2600" dirty="0">
                <a:latin typeface="ＭＳ 明朝" panose="02020609040205080304" pitchFamily="17" charset="-128"/>
                <a:ea typeface="ＭＳ ゴシック" panose="020B0609070205080204" pitchFamily="49" charset="-128"/>
              </a:rPr>
              <a:t>それほど大変ではない</a:t>
            </a:r>
            <a:endParaRPr kumimoji="0" lang="en-US" altLang="ja-JP" sz="2600" dirty="0">
              <a:latin typeface="ＭＳ 明朝" panose="02020609040205080304" pitchFamily="17" charset="-128"/>
              <a:ea typeface="ＭＳ ゴシック" panose="020B0609070205080204" pitchFamily="49" charset="-128"/>
            </a:endParaRPr>
          </a:p>
          <a:p>
            <a:pPr>
              <a:lnSpc>
                <a:spcPct val="90000"/>
              </a:lnSpc>
              <a:buFont typeface="Wingdings" panose="05000000000000000000" pitchFamily="2" charset="2"/>
              <a:buChar char="Ø"/>
            </a:pPr>
            <a:r>
              <a:rPr kumimoji="0" lang="en-US" altLang="en-US" sz="2600" dirty="0" err="1">
                <a:latin typeface="ＭＳ 明朝" panose="02020609040205080304" pitchFamily="17" charset="-128"/>
                <a:ea typeface="ＭＳ ゴシック" panose="020B0609070205080204" pitchFamily="49" charset="-128"/>
              </a:rPr>
              <a:t>過ぎてしまえば</a:t>
            </a:r>
            <a:r>
              <a:rPr kumimoji="0" lang="ja-JP" altLang="en-US" sz="2600" dirty="0">
                <a:latin typeface="ＭＳ 明朝" panose="02020609040205080304" pitchFamily="17" charset="-128"/>
                <a:ea typeface="ＭＳ ゴシック" panose="020B0609070205080204" pitchFamily="49" charset="-128"/>
              </a:rPr>
              <a:t>懐かしい思い出になる。</a:t>
            </a:r>
            <a:endParaRPr kumimoji="0" lang="en-US" altLang="ja-JP" sz="2600" dirty="0">
              <a:latin typeface="ＭＳ 明朝" panose="02020609040205080304" pitchFamily="17" charset="-128"/>
              <a:ea typeface="ＭＳ ゴシック" panose="020B0609070205080204" pitchFamily="49" charset="-128"/>
            </a:endParaRPr>
          </a:p>
          <a:p>
            <a:pPr>
              <a:lnSpc>
                <a:spcPct val="90000"/>
              </a:lnSpc>
              <a:buFont typeface="Wingdings" panose="05000000000000000000" pitchFamily="2" charset="2"/>
              <a:buChar char="Ø"/>
            </a:pPr>
            <a:r>
              <a:rPr kumimoji="0" lang="en-US" altLang="en-US" sz="2600" dirty="0" err="1">
                <a:latin typeface="ＭＳ 明朝" panose="02020609040205080304" pitchFamily="17" charset="-128"/>
                <a:ea typeface="ＭＳ ゴシック" panose="020B0609070205080204" pitchFamily="49" charset="-128"/>
              </a:rPr>
              <a:t>辛いことは忘れる。良い思い出だけ残る</a:t>
            </a:r>
            <a:r>
              <a:rPr kumimoji="0" lang="ja-JP" altLang="en-US" sz="2600" dirty="0">
                <a:latin typeface="ＭＳ 明朝" panose="02020609040205080304" pitchFamily="17" charset="-128"/>
                <a:ea typeface="ＭＳ ゴシック" panose="020B0609070205080204" pitchFamily="49" charset="-128"/>
              </a:rPr>
              <a:t>。</a:t>
            </a:r>
            <a:endParaRPr kumimoji="0" lang="en-US" altLang="ja-JP" sz="2600" dirty="0">
              <a:latin typeface="ＭＳ 明朝" panose="02020609040205080304" pitchFamily="17" charset="-128"/>
              <a:ea typeface="ＭＳ ゴシック" panose="020B0609070205080204" pitchFamily="49" charset="-128"/>
            </a:endParaRPr>
          </a:p>
          <a:p>
            <a:pPr>
              <a:lnSpc>
                <a:spcPct val="90000"/>
              </a:lnSpc>
              <a:buFont typeface="Wingdings" panose="05000000000000000000" pitchFamily="2" charset="2"/>
              <a:buChar char="Ø"/>
            </a:pPr>
            <a:r>
              <a:rPr kumimoji="0" lang="en-US" altLang="en-US" sz="2600" dirty="0" err="1">
                <a:latin typeface="ＭＳ 明朝" panose="02020609040205080304" pitchFamily="17" charset="-128"/>
                <a:ea typeface="ＭＳ ゴシック" panose="020B0609070205080204" pitchFamily="49" charset="-128"/>
              </a:rPr>
              <a:t>特に小学生低学年までの可愛い印象</a:t>
            </a:r>
            <a:endParaRPr kumimoji="0" lang="en-US" altLang="ja-JP" sz="2600" dirty="0">
              <a:latin typeface="ＭＳ 明朝" panose="02020609040205080304" pitchFamily="17" charset="-128"/>
              <a:ea typeface="ＭＳ ゴシック" panose="020B0609070205080204" pitchFamily="49" charset="-128"/>
            </a:endParaRPr>
          </a:p>
          <a:p>
            <a:pPr>
              <a:lnSpc>
                <a:spcPct val="90000"/>
              </a:lnSpc>
            </a:pPr>
            <a:r>
              <a:rPr kumimoji="0" lang="en-US" altLang="en-US" sz="2600" dirty="0" err="1">
                <a:latin typeface="ＭＳ 明朝" panose="02020609040205080304" pitchFamily="17" charset="-128"/>
                <a:ea typeface="ＭＳ ゴシック" panose="020B0609070205080204" pitchFamily="49" charset="-128"/>
              </a:rPr>
              <a:t>子育ての時期がなければ</a:t>
            </a:r>
            <a:r>
              <a:rPr kumimoji="0" lang="ja-JP" altLang="en-US" sz="2600" dirty="0">
                <a:latin typeface="ＭＳ 明朝" panose="02020609040205080304" pitchFamily="17" charset="-128"/>
                <a:ea typeface="ＭＳ ゴシック" panose="020B0609070205080204" pitchFamily="49" charset="-128"/>
              </a:rPr>
              <a:t>ツマラナイ人生になっていたと思う</a:t>
            </a:r>
            <a:r>
              <a:rPr kumimoji="0" lang="en-US" altLang="ja-JP" sz="2600" dirty="0">
                <a:latin typeface="ＭＳ 明朝" panose="02020609040205080304" pitchFamily="17" charset="-128"/>
                <a:ea typeface="ＭＳ ゴシック" panose="020B0609070205080204" pitchFamily="49" charset="-128"/>
              </a:rPr>
              <a:t>→</a:t>
            </a:r>
            <a:r>
              <a:rPr kumimoji="0" lang="ja-JP" altLang="en-US" sz="2600" dirty="0">
                <a:latin typeface="ＭＳ 明朝" panose="02020609040205080304" pitchFamily="17" charset="-128"/>
                <a:ea typeface="ＭＳ ゴシック" panose="020B0609070205080204" pitchFamily="49" charset="-128"/>
              </a:rPr>
              <a:t>親の心理的発達。</a:t>
            </a:r>
            <a:endParaRPr kumimoji="0" lang="en-US" altLang="ja-JP" sz="1800" dirty="0">
              <a:solidFill>
                <a:schemeClr val="accent2"/>
              </a:solidFill>
              <a:latin typeface="ＭＳ 明朝" panose="02020609040205080304" pitchFamily="17" charset="-128"/>
              <a:ea typeface="ＭＳ ゴシック" panose="020B0609070205080204" pitchFamily="49" charset="-128"/>
            </a:endParaRPr>
          </a:p>
          <a:p>
            <a:pPr>
              <a:lnSpc>
                <a:spcPct val="90000"/>
              </a:lnSpc>
            </a:pPr>
            <a:r>
              <a:rPr kumimoji="0" lang="ja-JP" altLang="en-US" sz="2600" dirty="0">
                <a:latin typeface="ＭＳ 明朝" panose="02020609040205080304" pitchFamily="17" charset="-128"/>
                <a:ea typeface="ＭＳ ゴシック" panose="020B0609070205080204" pitchFamily="49" charset="-128"/>
              </a:rPr>
              <a:t>誰か／何か世話をするという喜び？たとえばペット。教育も同じ？</a:t>
            </a:r>
            <a:endParaRPr kumimoji="0" lang="en-US" altLang="ja-JP" sz="2600" dirty="0">
              <a:latin typeface="ＭＳ 明朝" panose="02020609040205080304" pitchFamily="17" charset="-128"/>
              <a:ea typeface="ＭＳ ゴシック" panose="020B0609070205080204" pitchFamily="49" charset="-128"/>
            </a:endParaRPr>
          </a:p>
          <a:p>
            <a:pPr>
              <a:lnSpc>
                <a:spcPct val="90000"/>
              </a:lnSpc>
            </a:pPr>
            <a:r>
              <a:rPr kumimoji="0" lang="ja-JP" altLang="en-US" sz="2600" dirty="0">
                <a:latin typeface="ＭＳ 明朝" panose="02020609040205080304" pitchFamily="17" charset="-128"/>
                <a:ea typeface="ＭＳ ゴシック" panose="020B0609070205080204" pitchFamily="49" charset="-128"/>
              </a:rPr>
              <a:t>進化論的</a:t>
            </a:r>
            <a:r>
              <a:rPr kumimoji="0" lang="en-US" altLang="en-US" sz="2600" dirty="0" err="1">
                <a:latin typeface="ＭＳ 明朝" panose="02020609040205080304" pitchFamily="17" charset="-128"/>
                <a:ea typeface="ＭＳ ゴシック" panose="020B0609070205080204" pitchFamily="49" charset="-128"/>
              </a:rPr>
              <a:t>推論</a:t>
            </a:r>
            <a:r>
              <a:rPr kumimoji="0" lang="ja-JP" altLang="en-US" sz="2600" dirty="0">
                <a:latin typeface="ＭＳ 明朝" panose="02020609040205080304" pitchFamily="17" charset="-128"/>
                <a:ea typeface="ＭＳ ゴシック" panose="020B0609070205080204" pitchFamily="49" charset="-128"/>
              </a:rPr>
              <a:t>：子</a:t>
            </a:r>
            <a:r>
              <a:rPr kumimoji="0" lang="en-US" altLang="en-US" sz="2600" dirty="0" err="1">
                <a:latin typeface="ＭＳ 明朝" panose="02020609040205080304" pitchFamily="17" charset="-128"/>
                <a:ea typeface="ＭＳ ゴシック" panose="020B0609070205080204" pitchFamily="49" charset="-128"/>
              </a:rPr>
              <a:t>育てが、もし、そんなに大変で辛い</a:t>
            </a:r>
            <a:r>
              <a:rPr kumimoji="0" lang="ja-JP" altLang="en-US" sz="2600" dirty="0">
                <a:latin typeface="ＭＳ 明朝" panose="02020609040205080304" pitchFamily="17" charset="-128"/>
                <a:ea typeface="ＭＳ ゴシック" panose="020B0609070205080204" pitchFamily="49" charset="-128"/>
              </a:rPr>
              <a:t>もの</a:t>
            </a:r>
            <a:r>
              <a:rPr kumimoji="0" lang="en-US" altLang="en-US" sz="2600" dirty="0" err="1">
                <a:latin typeface="ＭＳ 明朝" panose="02020609040205080304" pitchFamily="17" charset="-128"/>
                <a:ea typeface="ＭＳ ゴシック" panose="020B0609070205080204" pitchFamily="49" charset="-128"/>
              </a:rPr>
              <a:t>なら人類は、当然、はるか昔に</a:t>
            </a:r>
            <a:r>
              <a:rPr kumimoji="0" lang="ja-JP" altLang="en-US" sz="2600" dirty="0">
                <a:latin typeface="ＭＳ 明朝" panose="02020609040205080304" pitchFamily="17" charset="-128"/>
                <a:ea typeface="ＭＳ ゴシック" panose="020B0609070205080204" pitchFamily="49" charset="-128"/>
              </a:rPr>
              <a:t>消滅していたはず。</a:t>
            </a:r>
            <a:r>
              <a:rPr kumimoji="0" lang="ja-JP" altLang="en-US" sz="1800" dirty="0">
                <a:solidFill>
                  <a:schemeClr val="accent2"/>
                </a:solidFill>
                <a:latin typeface="ＭＳ 明朝" panose="02020609040205080304" pitchFamily="17" charset="-128"/>
                <a:ea typeface="ＭＳ 明朝" panose="02020609040205080304" pitchFamily="17" charset="-128"/>
              </a:rPr>
              <a:t>＊霊長類の中のオスとしてヒト男性</a:t>
            </a:r>
            <a:endParaRPr kumimoji="0" lang="en-US" altLang="ja-JP" sz="1800" dirty="0">
              <a:solidFill>
                <a:schemeClr val="accent2"/>
              </a:solidFill>
              <a:latin typeface="ＭＳ 明朝" panose="02020609040205080304" pitchFamily="17" charset="-128"/>
              <a:ea typeface="ＭＳ 明朝" panose="02020609040205080304" pitchFamily="17" charset="-128"/>
            </a:endParaRPr>
          </a:p>
          <a:p>
            <a:pPr>
              <a:lnSpc>
                <a:spcPct val="90000"/>
              </a:lnSpc>
              <a:buFont typeface="Wingdings" panose="05000000000000000000" pitchFamily="2" charset="2"/>
              <a:buNone/>
            </a:pPr>
            <a:endParaRPr kumimoji="0" lang="ja-JP" altLang="en-US" sz="2600" dirty="0">
              <a:latin typeface="ＭＳ 明朝" panose="02020609040205080304" pitchFamily="17" charset="-128"/>
            </a:endParaRPr>
          </a:p>
        </p:txBody>
      </p:sp>
      <p:pic>
        <p:nvPicPr>
          <p:cNvPr id="31748" name="Picture 5">
            <a:extLst>
              <a:ext uri="{FF2B5EF4-FFF2-40B4-BE49-F238E27FC236}">
                <a16:creationId xmlns:a16="http://schemas.microsoft.com/office/drawing/2014/main" id="{38DA91C7-5281-ACB7-5EA9-82ABAAC41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
            <a:ext cx="22098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3" name="Text Box 7">
            <a:extLst>
              <a:ext uri="{FF2B5EF4-FFF2-40B4-BE49-F238E27FC236}">
                <a16:creationId xmlns:a16="http://schemas.microsoft.com/office/drawing/2014/main" id="{5F7963C8-B73A-BC02-0E4F-154AB934DC1D}"/>
              </a:ext>
            </a:extLst>
          </p:cNvPr>
          <p:cNvSpPr txBox="1">
            <a:spLocks noChangeArrowheads="1"/>
          </p:cNvSpPr>
          <p:nvPr/>
        </p:nvSpPr>
        <p:spPr bwMode="auto">
          <a:xfrm>
            <a:off x="609600" y="6172200"/>
            <a:ext cx="8077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600" dirty="0">
                <a:solidFill>
                  <a:schemeClr val="hlink"/>
                </a:solidFill>
                <a:latin typeface="ＭＳ 明朝" panose="02020609040205080304" pitchFamily="17" charset="-128"/>
                <a:ea typeface="ＭＳ 明朝" panose="02020609040205080304" pitchFamily="17" charset="-128"/>
              </a:rPr>
              <a:t>『</a:t>
            </a:r>
            <a:r>
              <a:rPr lang="en-US" altLang="en-US" sz="1600" dirty="0" err="1">
                <a:solidFill>
                  <a:schemeClr val="hlink"/>
                </a:solidFill>
                <a:latin typeface="ＭＳ 明朝" panose="02020609040205080304" pitchFamily="17" charset="-128"/>
                <a:ea typeface="ＭＳ 明朝" panose="02020609040205080304" pitchFamily="17" charset="-128"/>
              </a:rPr>
              <a:t>子どもが育つ条件</a:t>
            </a:r>
            <a:r>
              <a:rPr lang="en-US" altLang="ja-JP" sz="1600" dirty="0">
                <a:solidFill>
                  <a:schemeClr val="hlink"/>
                </a:solidFill>
                <a:latin typeface="ＭＳ 明朝" panose="02020609040205080304" pitchFamily="17" charset="-128"/>
                <a:ea typeface="ＭＳ 明朝" panose="02020609040205080304" pitchFamily="17" charset="-128"/>
              </a:rPr>
              <a:t>(</a:t>
            </a:r>
            <a:r>
              <a:rPr lang="en-US" altLang="en-US" sz="1600" dirty="0" err="1">
                <a:solidFill>
                  <a:schemeClr val="hlink"/>
                </a:solidFill>
                <a:latin typeface="ＭＳ 明朝" panose="02020609040205080304" pitchFamily="17" charset="-128"/>
                <a:ea typeface="ＭＳ 明朝" panose="02020609040205080304" pitchFamily="17" charset="-128"/>
              </a:rPr>
              <a:t>岩波新書</a:t>
            </a:r>
            <a:r>
              <a:rPr lang="en-US" altLang="ja-JP" sz="1600" dirty="0">
                <a:solidFill>
                  <a:schemeClr val="hlink"/>
                </a:solidFill>
                <a:latin typeface="ＭＳ 明朝" panose="02020609040205080304" pitchFamily="17" charset="-128"/>
                <a:ea typeface="ＭＳ 明朝" panose="02020609040205080304" pitchFamily="17" charset="-128"/>
              </a:rPr>
              <a:t>) </a:t>
            </a:r>
            <a:r>
              <a:rPr lang="en-US" altLang="en-US" sz="1600" dirty="0" err="1">
                <a:solidFill>
                  <a:schemeClr val="hlink"/>
                </a:solidFill>
                <a:latin typeface="ＭＳ 明朝" panose="02020609040205080304" pitchFamily="17" charset="-128"/>
                <a:ea typeface="ＭＳ 明朝" panose="02020609040205080304" pitchFamily="17" charset="-128"/>
              </a:rPr>
              <a:t>家族心理学から考える</a:t>
            </a:r>
            <a:r>
              <a:rPr lang="en-US" altLang="ja-JP" sz="1600" dirty="0" err="1">
                <a:solidFill>
                  <a:schemeClr val="hlink"/>
                </a:solidFill>
                <a:latin typeface="ＭＳ 明朝" panose="02020609040205080304" pitchFamily="17" charset="-128"/>
                <a:ea typeface="ＭＳ 明朝" panose="02020609040205080304" pitchFamily="17" charset="-128"/>
              </a:rPr>
              <a:t>』</a:t>
            </a:r>
            <a:r>
              <a:rPr lang="en-US" altLang="en-US" sz="1600" dirty="0" err="1">
                <a:solidFill>
                  <a:schemeClr val="hlink"/>
                </a:solidFill>
                <a:latin typeface="ＭＳ 明朝" panose="02020609040205080304" pitchFamily="17" charset="-128"/>
                <a:ea typeface="ＭＳ 明朝" panose="02020609040205080304" pitchFamily="17" charset="-128"/>
              </a:rPr>
              <a:t>柏木</a:t>
            </a:r>
            <a:r>
              <a:rPr lang="ja-JP" altLang="en-US" sz="1600" dirty="0">
                <a:solidFill>
                  <a:schemeClr val="hlink"/>
                </a:solidFill>
                <a:latin typeface="ＭＳ 明朝" panose="02020609040205080304" pitchFamily="17" charset="-128"/>
                <a:ea typeface="ＭＳ 明朝" panose="02020609040205080304" pitchFamily="17" charset="-128"/>
              </a:rPr>
              <a:t>惠子</a:t>
            </a:r>
            <a:r>
              <a:rPr lang="en-US" altLang="ja-JP" sz="1600" dirty="0">
                <a:solidFill>
                  <a:schemeClr val="hlink"/>
                </a:solidFill>
                <a:latin typeface="ＭＳ 明朝" panose="02020609040205080304" pitchFamily="17" charset="-128"/>
                <a:ea typeface="ＭＳ 明朝" panose="02020609040205080304" pitchFamily="17" charset="-128"/>
              </a:rPr>
              <a:t>, </a:t>
            </a:r>
            <a:r>
              <a:rPr lang="en-US" altLang="en-US" sz="1600" dirty="0" err="1">
                <a:solidFill>
                  <a:schemeClr val="hlink"/>
                </a:solidFill>
                <a:latin typeface="ＭＳ 明朝" panose="02020609040205080304" pitchFamily="17" charset="-128"/>
                <a:ea typeface="ＭＳ 明朝" panose="02020609040205080304" pitchFamily="17" charset="-128"/>
              </a:rPr>
              <a:t>岩波書店</a:t>
            </a:r>
            <a:r>
              <a:rPr lang="en-US" altLang="ja-JP" sz="1600" dirty="0">
                <a:solidFill>
                  <a:schemeClr val="hlink"/>
                </a:solidFill>
                <a:latin typeface="ＭＳ 明朝" panose="02020609040205080304" pitchFamily="17" charset="-128"/>
                <a:ea typeface="ＭＳ 明朝" panose="02020609040205080304" pitchFamily="17" charset="-128"/>
              </a:rPr>
              <a:t>, 18cm</a:t>
            </a:r>
            <a:r>
              <a:rPr lang="en-US" altLang="en-US" sz="1600" dirty="0">
                <a:solidFill>
                  <a:schemeClr val="hlink"/>
                </a:solidFill>
                <a:latin typeface="ＭＳ 明朝" panose="02020609040205080304" pitchFamily="17" charset="-128"/>
                <a:ea typeface="ＭＳ 明朝" panose="02020609040205080304" pitchFamily="17" charset="-128"/>
              </a:rPr>
              <a:t>／</a:t>
            </a:r>
            <a:r>
              <a:rPr lang="en-US" altLang="ja-JP" sz="1600" dirty="0">
                <a:solidFill>
                  <a:schemeClr val="hlink"/>
                </a:solidFill>
                <a:latin typeface="ＭＳ 明朝" panose="02020609040205080304" pitchFamily="17" charset="-128"/>
                <a:ea typeface="ＭＳ 明朝" panose="02020609040205080304" pitchFamily="17" charset="-128"/>
              </a:rPr>
              <a:t>228p, 2008</a:t>
            </a:r>
            <a:r>
              <a:rPr lang="en-US" altLang="en-US" sz="1600" dirty="0">
                <a:solidFill>
                  <a:schemeClr val="hlink"/>
                </a:solidFill>
                <a:latin typeface="ＭＳ 明朝" panose="02020609040205080304" pitchFamily="17" charset="-128"/>
                <a:ea typeface="ＭＳ 明朝" panose="02020609040205080304" pitchFamily="17" charset="-128"/>
              </a:rPr>
              <a:t>／</a:t>
            </a:r>
            <a:r>
              <a:rPr lang="en-US" altLang="ja-JP" sz="1600" dirty="0">
                <a:solidFill>
                  <a:schemeClr val="hlink"/>
                </a:solidFill>
                <a:latin typeface="ＭＳ 明朝" panose="02020609040205080304" pitchFamily="17" charset="-128"/>
                <a:ea typeface="ＭＳ 明朝" panose="02020609040205080304" pitchFamily="17" charset="-128"/>
              </a:rPr>
              <a:t>7, </a:t>
            </a:r>
            <a:r>
              <a:rPr lang="en-US" altLang="en-US" sz="1600" dirty="0">
                <a:solidFill>
                  <a:schemeClr val="hlink"/>
                </a:solidFill>
                <a:latin typeface="ＭＳ 明朝" panose="02020609040205080304" pitchFamily="17" charset="-128"/>
                <a:ea typeface="ＭＳ 明朝" panose="02020609040205080304" pitchFamily="17" charset="-128"/>
              </a:rPr>
              <a:t>￥</a:t>
            </a:r>
            <a:r>
              <a:rPr lang="en-US" altLang="ja-JP" sz="1600" dirty="0">
                <a:solidFill>
                  <a:schemeClr val="hlink"/>
                </a:solidFill>
                <a:latin typeface="ＭＳ 明朝" panose="02020609040205080304" pitchFamily="17" charset="-128"/>
                <a:ea typeface="ＭＳ 明朝" panose="02020609040205080304" pitchFamily="17" charset="-128"/>
              </a:rPr>
              <a:t>777</a:t>
            </a:r>
            <a:r>
              <a:rPr lang="ja-JP" altLang="en-US" sz="1600" dirty="0">
                <a:solidFill>
                  <a:schemeClr val="hlink"/>
                </a:solidFill>
                <a:latin typeface="ＭＳ 明朝" panose="02020609040205080304" pitchFamily="17" charset="-128"/>
                <a:ea typeface="ＭＳ 明朝" panose="02020609040205080304" pitchFamily="17" charset="-128"/>
              </a:rPr>
              <a:t>が、大変、興味深い。</a:t>
            </a:r>
            <a:endParaRPr lang="ja-JP" altLang="en-US" dirty="0">
              <a:solidFill>
                <a:schemeClr val="hlink"/>
              </a:solidFill>
              <a:latin typeface="Times New Roman" panose="02020603050405020304" pitchFamily="18" charset="0"/>
              <a:ea typeface="ＭＳ 明朝" panose="02020609040205080304"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fade">
                                      <p:cBhvr>
                                        <p:cTn id="7" dur="500"/>
                                        <p:tgtEl>
                                          <p:spTgt spid="326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6659">
                                            <p:txEl>
                                              <p:pRg st="1" end="1"/>
                                            </p:txEl>
                                          </p:spTgt>
                                        </p:tgtEl>
                                        <p:attrNameLst>
                                          <p:attrName>style.visibility</p:attrName>
                                        </p:attrNameLst>
                                      </p:cBhvr>
                                      <p:to>
                                        <p:strVal val="visible"/>
                                      </p:to>
                                    </p:set>
                                    <p:animEffect transition="in" filter="fade">
                                      <p:cBhvr>
                                        <p:cTn id="12" dur="500"/>
                                        <p:tgtEl>
                                          <p:spTgt spid="326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6659">
                                            <p:txEl>
                                              <p:pRg st="2" end="2"/>
                                            </p:txEl>
                                          </p:spTgt>
                                        </p:tgtEl>
                                        <p:attrNameLst>
                                          <p:attrName>style.visibility</p:attrName>
                                        </p:attrNameLst>
                                      </p:cBhvr>
                                      <p:to>
                                        <p:strVal val="visible"/>
                                      </p:to>
                                    </p:set>
                                    <p:animEffect transition="in" filter="fade">
                                      <p:cBhvr>
                                        <p:cTn id="17" dur="500"/>
                                        <p:tgtEl>
                                          <p:spTgt spid="326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26659">
                                            <p:txEl>
                                              <p:pRg st="3" end="3"/>
                                            </p:txEl>
                                          </p:spTgt>
                                        </p:tgtEl>
                                        <p:attrNameLst>
                                          <p:attrName>style.visibility</p:attrName>
                                        </p:attrNameLst>
                                      </p:cBhvr>
                                      <p:to>
                                        <p:strVal val="visible"/>
                                      </p:to>
                                    </p:set>
                                    <p:animEffect transition="in" filter="fade">
                                      <p:cBhvr>
                                        <p:cTn id="22" dur="500"/>
                                        <p:tgtEl>
                                          <p:spTgt spid="3266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26659">
                                            <p:txEl>
                                              <p:pRg st="4" end="4"/>
                                            </p:txEl>
                                          </p:spTgt>
                                        </p:tgtEl>
                                        <p:attrNameLst>
                                          <p:attrName>style.visibility</p:attrName>
                                        </p:attrNameLst>
                                      </p:cBhvr>
                                      <p:to>
                                        <p:strVal val="visible"/>
                                      </p:to>
                                    </p:set>
                                    <p:animEffect transition="in" filter="fade">
                                      <p:cBhvr>
                                        <p:cTn id="27" dur="500"/>
                                        <p:tgtEl>
                                          <p:spTgt spid="3266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26659">
                                            <p:txEl>
                                              <p:pRg st="5" end="5"/>
                                            </p:txEl>
                                          </p:spTgt>
                                        </p:tgtEl>
                                        <p:attrNameLst>
                                          <p:attrName>style.visibility</p:attrName>
                                        </p:attrNameLst>
                                      </p:cBhvr>
                                      <p:to>
                                        <p:strVal val="visible"/>
                                      </p:to>
                                    </p:set>
                                    <p:animEffect transition="in" filter="fade">
                                      <p:cBhvr>
                                        <p:cTn id="32" dur="500"/>
                                        <p:tgtEl>
                                          <p:spTgt spid="3266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26659">
                                            <p:txEl>
                                              <p:pRg st="6" end="6"/>
                                            </p:txEl>
                                          </p:spTgt>
                                        </p:tgtEl>
                                        <p:attrNameLst>
                                          <p:attrName>style.visibility</p:attrName>
                                        </p:attrNameLst>
                                      </p:cBhvr>
                                      <p:to>
                                        <p:strVal val="visible"/>
                                      </p:to>
                                    </p:set>
                                    <p:animEffect transition="in" filter="fade">
                                      <p:cBhvr>
                                        <p:cTn id="37" dur="500"/>
                                        <p:tgtEl>
                                          <p:spTgt spid="3266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26663"/>
                                        </p:tgtEl>
                                        <p:attrNameLst>
                                          <p:attrName>style.visibility</p:attrName>
                                        </p:attrNameLst>
                                      </p:cBhvr>
                                      <p:to>
                                        <p:strVal val="visible"/>
                                      </p:to>
                                    </p:set>
                                    <p:anim calcmode="lin" valueType="num">
                                      <p:cBhvr additive="base">
                                        <p:cTn id="42" dur="500" fill="hold"/>
                                        <p:tgtEl>
                                          <p:spTgt spid="326663"/>
                                        </p:tgtEl>
                                        <p:attrNameLst>
                                          <p:attrName>ppt_x</p:attrName>
                                        </p:attrNameLst>
                                      </p:cBhvr>
                                      <p:tavLst>
                                        <p:tav tm="0">
                                          <p:val>
                                            <p:strVal val="#ppt_x"/>
                                          </p:val>
                                        </p:tav>
                                        <p:tav tm="100000">
                                          <p:val>
                                            <p:strVal val="#ppt_x"/>
                                          </p:val>
                                        </p:tav>
                                      </p:tavLst>
                                    </p:anim>
                                    <p:anim calcmode="lin" valueType="num">
                                      <p:cBhvr additive="base">
                                        <p:cTn id="43" dur="500" fill="hold"/>
                                        <p:tgtEl>
                                          <p:spTgt spid="3266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p:bldP spid="3266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F3F5E7-C9FB-4593-3C07-7FF3A08136A6}"/>
              </a:ext>
            </a:extLst>
          </p:cNvPr>
          <p:cNvSpPr>
            <a:spLocks noGrp="1"/>
          </p:cNvSpPr>
          <p:nvPr>
            <p:ph type="title"/>
          </p:nvPr>
        </p:nvSpPr>
        <p:spPr/>
        <p:txBody>
          <a:bodyPr anchor="ctr" anchorCtr="0"/>
          <a:lstStyle/>
          <a:p>
            <a:r>
              <a:rPr lang="ja-JP" altLang="en-US" dirty="0"/>
              <a:t>２．老親の扶養　　　　　　　　　　　　　　　　　</a:t>
            </a:r>
            <a:endParaRPr lang="en-US" dirty="0"/>
          </a:p>
        </p:txBody>
      </p:sp>
      <p:sp>
        <p:nvSpPr>
          <p:cNvPr id="3" name="コンテンツ プレースホルダー 2">
            <a:extLst>
              <a:ext uri="{FF2B5EF4-FFF2-40B4-BE49-F238E27FC236}">
                <a16:creationId xmlns:a16="http://schemas.microsoft.com/office/drawing/2014/main" id="{0C9B768E-4C4B-B130-64E6-B58BE7414D23}"/>
              </a:ext>
            </a:extLst>
          </p:cNvPr>
          <p:cNvSpPr>
            <a:spLocks noGrp="1"/>
          </p:cNvSpPr>
          <p:nvPr>
            <p:ph idx="1"/>
          </p:nvPr>
        </p:nvSpPr>
        <p:spPr>
          <a:xfrm>
            <a:off x="549523" y="1700808"/>
            <a:ext cx="8001000" cy="4267200"/>
          </a:xfrm>
        </p:spPr>
        <p:txBody>
          <a:bodyPr/>
          <a:lstStyle/>
          <a:p>
            <a:r>
              <a:rPr lang="zh-TW" altLang="en-US" dirty="0"/>
              <a:t>老人</a:t>
            </a:r>
            <a:r>
              <a:rPr lang="ja-JP" altLang="en-US" dirty="0"/>
              <a:t>（老親）の</a:t>
            </a:r>
            <a:r>
              <a:rPr lang="zh-TW" altLang="en-US" dirty="0"/>
              <a:t>扶養</a:t>
            </a:r>
            <a:r>
              <a:rPr lang="en-US" altLang="zh-TW" dirty="0"/>
              <a:t>(</a:t>
            </a:r>
            <a:r>
              <a:rPr lang="zh-TW" altLang="en-US" dirty="0"/>
              <a:t>控除</a:t>
            </a:r>
            <a:r>
              <a:rPr lang="en-US" altLang="zh-TW" dirty="0"/>
              <a:t>)</a:t>
            </a:r>
            <a:r>
              <a:rPr lang="ja-JP" altLang="en-US" dirty="0"/>
              <a:t> ？⇒親が</a:t>
            </a:r>
            <a:r>
              <a:rPr lang="en-US" altLang="ja-JP" dirty="0"/>
              <a:t>70</a:t>
            </a:r>
            <a:r>
              <a:rPr lang="ja-JP" altLang="en-US" dirty="0"/>
              <a:t>歳以上の「老人扶養親族」</a:t>
            </a:r>
            <a:r>
              <a:rPr lang="en-US" altLang="ja-JP" dirty="0"/>
              <a:t>(</a:t>
            </a:r>
            <a:r>
              <a:rPr lang="ja-JP" altLang="en-US" dirty="0"/>
              <a:t>公的年金等の収入金額は</a:t>
            </a:r>
            <a:r>
              <a:rPr lang="en-US" altLang="ja-JP" dirty="0"/>
              <a:t>158</a:t>
            </a:r>
            <a:r>
              <a:rPr lang="ja-JP" altLang="en-US" dirty="0"/>
              <a:t>万円以下</a:t>
            </a:r>
            <a:r>
              <a:rPr lang="en-US" altLang="ja-JP" dirty="0"/>
              <a:t>)</a:t>
            </a:r>
            <a:r>
              <a:rPr lang="ja-JP" altLang="en-US" dirty="0"/>
              <a:t> である場合、</a:t>
            </a:r>
            <a:r>
              <a:rPr lang="ja-JP" altLang="en-US" u="sng" dirty="0"/>
              <a:t>同居老親等</a:t>
            </a:r>
            <a:r>
              <a:rPr lang="en-US" altLang="ja-JP" dirty="0"/>
              <a:t>58</a:t>
            </a:r>
            <a:r>
              <a:rPr lang="ja-JP" altLang="en-US" dirty="0"/>
              <a:t>万円、同居老親等以外４８万円の扶養控除が受けられる。（課税所得が減額される）。★子が老親を経済的支えるという考え方。</a:t>
            </a:r>
            <a:endParaRPr lang="en-US" altLang="ja-JP" dirty="0"/>
          </a:p>
          <a:p>
            <a:r>
              <a:rPr lang="zh-TW" altLang="en-US" dirty="0"/>
              <a:t>老人</a:t>
            </a:r>
            <a:r>
              <a:rPr lang="ja-JP" altLang="en-US" dirty="0"/>
              <a:t>（老親）の介護⇒家族介護・</a:t>
            </a:r>
            <a:r>
              <a:rPr lang="zh-TW" altLang="en-US" dirty="0"/>
              <a:t>介護保険制度</a:t>
            </a:r>
            <a:r>
              <a:rPr lang="ja-JP" altLang="en-US" dirty="0"/>
              <a:t>の利用（介護サービス：居宅・地域密着型・居宅介護支援・介護保険施設など）</a:t>
            </a:r>
          </a:p>
          <a:p>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dirty="0"/>
          </a:p>
        </p:txBody>
      </p:sp>
    </p:spTree>
    <p:extLst>
      <p:ext uri="{BB962C8B-B14F-4D97-AF65-F5344CB8AC3E}">
        <p14:creationId xmlns:p14="http://schemas.microsoft.com/office/powerpoint/2010/main" val="134020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7A6E6EA7-0695-B34D-7C84-5569888F0DB1}"/>
              </a:ext>
            </a:extLst>
          </p:cNvPr>
          <p:cNvSpPr>
            <a:spLocks noGrp="1" noChangeArrowheads="1"/>
          </p:cNvSpPr>
          <p:nvPr>
            <p:ph type="title"/>
          </p:nvPr>
        </p:nvSpPr>
        <p:spPr/>
        <p:txBody>
          <a:bodyPr anchor="ctr" anchorCtr="0"/>
          <a:lstStyle/>
          <a:p>
            <a:r>
              <a:rPr kumimoji="0" lang="ja-JP" altLang="en-US" sz="3600" dirty="0">
                <a:solidFill>
                  <a:schemeClr val="tx1"/>
                </a:solidFill>
                <a:latin typeface="ヒラギノ角ゴ Pro W3" charset="-128"/>
                <a:ea typeface="ＭＳ 明朝" panose="02020609040205080304" pitchFamily="17" charset="-128"/>
              </a:rPr>
              <a:t>高齢者の介護問題</a:t>
            </a:r>
            <a:endParaRPr kumimoji="0" lang="ja-JP" altLang="en-US" dirty="0">
              <a:solidFill>
                <a:schemeClr val="tx1"/>
              </a:solidFill>
              <a:latin typeface="ＭＳ 明朝" panose="02020609040205080304" pitchFamily="17" charset="-128"/>
              <a:ea typeface="ＭＳ Ｐゴシック" panose="020B0600070205080204" pitchFamily="50" charset="-128"/>
            </a:endParaRPr>
          </a:p>
        </p:txBody>
      </p:sp>
      <p:sp>
        <p:nvSpPr>
          <p:cNvPr id="271363" name="Rectangle 3">
            <a:extLst>
              <a:ext uri="{FF2B5EF4-FFF2-40B4-BE49-F238E27FC236}">
                <a16:creationId xmlns:a16="http://schemas.microsoft.com/office/drawing/2014/main" id="{03B5B60B-7A56-AD8E-0DA6-6ED2AD84958A}"/>
              </a:ext>
            </a:extLst>
          </p:cNvPr>
          <p:cNvSpPr>
            <a:spLocks noGrp="1" noChangeArrowheads="1"/>
          </p:cNvSpPr>
          <p:nvPr>
            <p:ph type="body" idx="1"/>
          </p:nvPr>
        </p:nvSpPr>
        <p:spPr>
          <a:xfrm>
            <a:off x="566738" y="1752600"/>
            <a:ext cx="8043862" cy="4343400"/>
          </a:xfrm>
        </p:spPr>
        <p:txBody>
          <a:bodyPr/>
          <a:lstStyle/>
          <a:p>
            <a:pPr algn="just">
              <a:lnSpc>
                <a:spcPct val="90000"/>
              </a:lnSpc>
            </a:pPr>
            <a:r>
              <a:rPr kumimoji="0" lang="ja-JP" altLang="en-US" sz="2600" dirty="0">
                <a:latin typeface="ＭＳ 明朝" panose="02020609040205080304" pitchFamily="17" charset="-128"/>
                <a:ea typeface="ＭＳ 明朝" panose="02020609040205080304" pitchFamily="17" charset="-128"/>
              </a:rPr>
              <a:t>高齢者の介護問題がクローズアップ</a:t>
            </a:r>
            <a:r>
              <a:rPr kumimoji="0" lang="en-US" altLang="en-US" sz="2600" dirty="0">
                <a:latin typeface="ＭＳ 明朝" panose="02020609040205080304" pitchFamily="17" charset="-128"/>
                <a:ea typeface="ＭＳ 明朝" panose="02020609040205080304" pitchFamily="17" charset="-128"/>
              </a:rPr>
              <a:t>されてきたのは、</a:t>
            </a:r>
            <a:r>
              <a:rPr kumimoji="0" lang="en-US" altLang="ja-JP" sz="2600" dirty="0">
                <a:latin typeface="ＭＳ 明朝" panose="02020609040205080304" pitchFamily="17" charset="-128"/>
                <a:ea typeface="ＭＳ 明朝" panose="02020609040205080304" pitchFamily="17" charset="-128"/>
              </a:rPr>
              <a:t>1970</a:t>
            </a:r>
            <a:r>
              <a:rPr kumimoji="0" lang="en-US" altLang="en-US" sz="2600" dirty="0">
                <a:latin typeface="ＭＳ 明朝" panose="02020609040205080304" pitchFamily="17" charset="-128"/>
                <a:ea typeface="ＭＳ 明朝" panose="02020609040205080304" pitchFamily="17" charset="-128"/>
              </a:rPr>
              <a:t>年代以降</a:t>
            </a:r>
            <a:r>
              <a:rPr kumimoji="0" lang="ja-JP" altLang="en-US" sz="2600" dirty="0">
                <a:latin typeface="ＭＳ 明朝" panose="02020609040205080304" pitchFamily="17" charset="-128"/>
                <a:ea typeface="ＭＳ 明朝" panose="02020609040205080304" pitchFamily="17" charset="-128"/>
              </a:rPr>
              <a:t>（それ以前は介護より貧困問題の方が深刻だった）。</a:t>
            </a:r>
            <a:endParaRPr kumimoji="0" lang="en-US" altLang="ja-JP" sz="2600" dirty="0">
              <a:latin typeface="ＭＳ 明朝" panose="02020609040205080304" pitchFamily="17" charset="-128"/>
              <a:ea typeface="ＭＳ 明朝" panose="02020609040205080304" pitchFamily="17" charset="-128"/>
            </a:endParaRPr>
          </a:p>
          <a:p>
            <a:pPr algn="just">
              <a:lnSpc>
                <a:spcPct val="90000"/>
              </a:lnSpc>
            </a:pPr>
            <a:r>
              <a:rPr kumimoji="0" lang="en-US" altLang="ja-JP" sz="2600" dirty="0">
                <a:latin typeface="ＭＳ 明朝" panose="02020609040205080304" pitchFamily="17" charset="-128"/>
                <a:ea typeface="ＭＳ 明朝" panose="02020609040205080304" pitchFamily="17" charset="-128"/>
              </a:rPr>
              <a:t>65</a:t>
            </a:r>
            <a:r>
              <a:rPr kumimoji="0" lang="en-US" altLang="en-US" sz="2600" dirty="0">
                <a:latin typeface="ＭＳ 明朝" panose="02020609040205080304" pitchFamily="17" charset="-128"/>
                <a:ea typeface="ＭＳ 明朝" panose="02020609040205080304" pitchFamily="17" charset="-128"/>
              </a:rPr>
              <a:t>歳以上の人口割合</a:t>
            </a:r>
            <a:r>
              <a:rPr kumimoji="0" lang="ja-JP" altLang="en-US" sz="2600" dirty="0">
                <a:latin typeface="ＭＳ 明朝" panose="02020609040205080304" pitchFamily="17" charset="-128"/>
                <a:ea typeface="ＭＳ 明朝" panose="02020609040205080304" pitchFamily="17" charset="-128"/>
              </a:rPr>
              <a:t>（</a:t>
            </a:r>
            <a:r>
              <a:rPr kumimoji="0" lang="en-US" altLang="en-US" sz="2600" dirty="0">
                <a:latin typeface="ＭＳ 明朝" panose="02020609040205080304" pitchFamily="17" charset="-128"/>
                <a:ea typeface="ＭＳ 明朝" panose="02020609040205080304" pitchFamily="17" charset="-128"/>
              </a:rPr>
              <a:t>老年人口割合）が７％（</a:t>
            </a:r>
            <a:r>
              <a:rPr kumimoji="0" lang="ja-JP" altLang="en-US" sz="2600" dirty="0">
                <a:latin typeface="ＭＳ 明朝" panose="02020609040205080304" pitchFamily="17" charset="-128"/>
                <a:ea typeface="ＭＳ 明朝" panose="02020609040205080304" pitchFamily="17" charset="-128"/>
              </a:rPr>
              <a:t>当時</a:t>
            </a:r>
            <a:r>
              <a:rPr kumimoji="0" lang="en-US" altLang="en-US" sz="2600" dirty="0" err="1">
                <a:latin typeface="ＭＳ 明朝" panose="02020609040205080304" pitchFamily="17" charset="-128"/>
                <a:ea typeface="ＭＳ 明朝" panose="02020609040205080304" pitchFamily="17" charset="-128"/>
              </a:rPr>
              <a:t>の高齢化社会の定義</a:t>
            </a:r>
            <a:r>
              <a:rPr kumimoji="0" lang="ja-JP" altLang="en-US" sz="2600" dirty="0">
                <a:latin typeface="ＭＳ 明朝" panose="02020609040205080304" pitchFamily="17" charset="-128"/>
                <a:ea typeface="ＭＳ 明朝" panose="02020609040205080304" pitchFamily="17" charset="-128"/>
              </a:rPr>
              <a:t>）</a:t>
            </a:r>
            <a:r>
              <a:rPr kumimoji="0" lang="en-US" altLang="en-US" sz="2600" dirty="0" err="1">
                <a:latin typeface="ＭＳ 明朝" panose="02020609040205080304" pitchFamily="17" charset="-128"/>
                <a:ea typeface="ＭＳ 明朝" panose="02020609040205080304" pitchFamily="17" charset="-128"/>
              </a:rPr>
              <a:t>を超えてから</a:t>
            </a:r>
            <a:r>
              <a:rPr kumimoji="0" lang="ja-JP" altLang="en-US" sz="2600" dirty="0">
                <a:latin typeface="ＭＳ 明朝" panose="02020609040205080304" pitchFamily="17" charset="-128"/>
                <a:ea typeface="ＭＳ 明朝" panose="02020609040205080304" pitchFamily="17" charset="-128"/>
              </a:rPr>
              <a:t>。つまり</a:t>
            </a:r>
            <a:r>
              <a:rPr kumimoji="0" lang="en-US" altLang="en-US" sz="2600" dirty="0" err="1">
                <a:latin typeface="ＭＳ 明朝" panose="02020609040205080304" pitchFamily="17" charset="-128"/>
                <a:ea typeface="ＭＳ 明朝" panose="02020609040205080304" pitchFamily="17" charset="-128"/>
              </a:rPr>
              <a:t>介護問題は高齢者の人口割合（少子化・長寿化・過疎化など</a:t>
            </a:r>
            <a:r>
              <a:rPr kumimoji="0" lang="en-US" altLang="en-US" sz="2600" dirty="0">
                <a:latin typeface="ＭＳ 明朝" panose="02020609040205080304" pitchFamily="17" charset="-128"/>
                <a:ea typeface="ＭＳ 明朝" panose="02020609040205080304" pitchFamily="17" charset="-128"/>
              </a:rPr>
              <a:t>）</a:t>
            </a:r>
            <a:r>
              <a:rPr kumimoji="0" lang="ja-JP" altLang="en-US" sz="2600" dirty="0">
                <a:latin typeface="ＭＳ 明朝" panose="02020609040205080304" pitchFamily="17" charset="-128"/>
                <a:ea typeface="ＭＳ 明朝" panose="02020609040205080304" pitchFamily="17" charset="-128"/>
              </a:rPr>
              <a:t>の上昇とともに発生。昔は存在しなかった？</a:t>
            </a:r>
            <a:endParaRPr kumimoji="0" lang="en-US" altLang="ja-JP" sz="2600" dirty="0">
              <a:latin typeface="ＭＳ 明朝" panose="02020609040205080304" pitchFamily="17" charset="-128"/>
              <a:ea typeface="ＭＳ 明朝" panose="02020609040205080304" pitchFamily="17" charset="-128"/>
            </a:endParaRPr>
          </a:p>
          <a:p>
            <a:pPr algn="just">
              <a:lnSpc>
                <a:spcPct val="90000"/>
              </a:lnSpc>
            </a:pPr>
            <a:r>
              <a:rPr kumimoji="0" lang="ja-JP" altLang="en-US" sz="2600" dirty="0">
                <a:latin typeface="ＭＳ 明朝" panose="02020609040205080304" pitchFamily="17" charset="-128"/>
                <a:ea typeface="ＭＳ 明朝" panose="02020609040205080304" pitchFamily="17" charset="-128"/>
              </a:rPr>
              <a:t>近年は格差拡大＋不況の関係で、また貧困問題との結びつきが強くなっている。そして、これから、増々、深刻になる。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1362"/>
                                        </p:tgtEl>
                                        <p:attrNameLst>
                                          <p:attrName>style.visibility</p:attrName>
                                        </p:attrNameLst>
                                      </p:cBhvr>
                                      <p:to>
                                        <p:strVal val="visible"/>
                                      </p:to>
                                    </p:set>
                                    <p:anim calcmode="lin" valueType="num">
                                      <p:cBhvr additive="base">
                                        <p:cTn id="7" dur="500" fill="hold"/>
                                        <p:tgtEl>
                                          <p:spTgt spid="271362"/>
                                        </p:tgtEl>
                                        <p:attrNameLst>
                                          <p:attrName>ppt_x</p:attrName>
                                        </p:attrNameLst>
                                      </p:cBhvr>
                                      <p:tavLst>
                                        <p:tav tm="0">
                                          <p:val>
                                            <p:strVal val="#ppt_x"/>
                                          </p:val>
                                        </p:tav>
                                        <p:tav tm="100000">
                                          <p:val>
                                            <p:strVal val="#ppt_x"/>
                                          </p:val>
                                        </p:tav>
                                      </p:tavLst>
                                    </p:anim>
                                    <p:anim calcmode="lin" valueType="num">
                                      <p:cBhvr additive="base">
                                        <p:cTn id="8" dur="500" fill="hold"/>
                                        <p:tgtEl>
                                          <p:spTgt spid="271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1363">
                                            <p:txEl>
                                              <p:pRg st="0" end="0"/>
                                            </p:txEl>
                                          </p:spTgt>
                                        </p:tgtEl>
                                        <p:attrNameLst>
                                          <p:attrName>style.visibility</p:attrName>
                                        </p:attrNameLst>
                                      </p:cBhvr>
                                      <p:to>
                                        <p:strVal val="visible"/>
                                      </p:to>
                                    </p:set>
                                    <p:anim calcmode="lin" valueType="num">
                                      <p:cBhvr additive="base">
                                        <p:cTn id="13" dur="500" fill="hold"/>
                                        <p:tgtEl>
                                          <p:spTgt spid="2713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1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1363">
                                            <p:txEl>
                                              <p:pRg st="1" end="1"/>
                                            </p:txEl>
                                          </p:spTgt>
                                        </p:tgtEl>
                                        <p:attrNameLst>
                                          <p:attrName>style.visibility</p:attrName>
                                        </p:attrNameLst>
                                      </p:cBhvr>
                                      <p:to>
                                        <p:strVal val="visible"/>
                                      </p:to>
                                    </p:set>
                                    <p:anim calcmode="lin" valueType="num">
                                      <p:cBhvr additive="base">
                                        <p:cTn id="19" dur="500" fill="hold"/>
                                        <p:tgtEl>
                                          <p:spTgt spid="27136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1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1363">
                                            <p:txEl>
                                              <p:pRg st="2" end="2"/>
                                            </p:txEl>
                                          </p:spTgt>
                                        </p:tgtEl>
                                        <p:attrNameLst>
                                          <p:attrName>style.visibility</p:attrName>
                                        </p:attrNameLst>
                                      </p:cBhvr>
                                      <p:to>
                                        <p:strVal val="visible"/>
                                      </p:to>
                                    </p:set>
                                    <p:anim calcmode="lin" valueType="num">
                                      <p:cBhvr additive="base">
                                        <p:cTn id="25" dur="500" fill="hold"/>
                                        <p:tgtEl>
                                          <p:spTgt spid="27136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1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P spid="271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図 17">
            <a:extLst>
              <a:ext uri="{FF2B5EF4-FFF2-40B4-BE49-F238E27FC236}">
                <a16:creationId xmlns:a16="http://schemas.microsoft.com/office/drawing/2014/main" id="{90BDD10E-0966-67A5-ACC6-484EA3F45B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7244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96" name="Text Box 16">
            <a:extLst>
              <a:ext uri="{FF2B5EF4-FFF2-40B4-BE49-F238E27FC236}">
                <a16:creationId xmlns:a16="http://schemas.microsoft.com/office/drawing/2014/main" id="{F29DB746-E123-03EA-A166-C3E2F138B695}"/>
              </a:ext>
            </a:extLst>
          </p:cNvPr>
          <p:cNvSpPr txBox="1">
            <a:spLocks noChangeArrowheads="1"/>
          </p:cNvSpPr>
          <p:nvPr/>
        </p:nvSpPr>
        <p:spPr bwMode="auto">
          <a:xfrm>
            <a:off x="1828800" y="609600"/>
            <a:ext cx="5873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en-US" sz="1400">
                <a:latin typeface="ＭＳ ゴシック" panose="020B0609070205080204" pitchFamily="49" charset="-128"/>
                <a:ea typeface="ＭＳ ゴシック" panose="020B0609070205080204" pitchFamily="49" charset="-128"/>
              </a:rPr>
              <a:t>人口ピラミッドの推移（</a:t>
            </a:r>
            <a:r>
              <a:rPr lang="ja-JP" altLang="ja-JP" sz="1400">
                <a:latin typeface="ＭＳ ゴシック" panose="020B0609070205080204" pitchFamily="49" charset="-128"/>
                <a:ea typeface="ＭＳ ゴシック" panose="020B0609070205080204" pitchFamily="49" charset="-128"/>
              </a:rPr>
              <a:t>1930</a:t>
            </a:r>
            <a:r>
              <a:rPr lang="en-US" altLang="en-US" sz="1400">
                <a:latin typeface="ＭＳ ゴシック" panose="020B0609070205080204" pitchFamily="49" charset="-128"/>
                <a:ea typeface="ＭＳ ゴシック" panose="020B0609070205080204" pitchFamily="49" charset="-128"/>
              </a:rPr>
              <a:t>年～</a:t>
            </a:r>
            <a:r>
              <a:rPr lang="ja-JP" altLang="ja-JP" sz="1400">
                <a:latin typeface="ＭＳ ゴシック" panose="020B0609070205080204" pitchFamily="49" charset="-128"/>
                <a:ea typeface="ＭＳ ゴシック" panose="020B0609070205080204" pitchFamily="49" charset="-128"/>
              </a:rPr>
              <a:t>2055</a:t>
            </a:r>
            <a:r>
              <a:rPr lang="en-US" altLang="en-US" sz="1400">
                <a:latin typeface="ＭＳ ゴシック" panose="020B0609070205080204" pitchFamily="49" charset="-128"/>
                <a:ea typeface="ＭＳ ゴシック" panose="020B0609070205080204" pitchFamily="49" charset="-128"/>
              </a:rPr>
              <a:t>年）</a:t>
            </a:r>
            <a:r>
              <a:rPr lang="ja-JP" altLang="en-US" sz="1400">
                <a:latin typeface="ＭＳ ゴシック" panose="020B0609070205080204" pitchFamily="49" charset="-128"/>
                <a:ea typeface="ＭＳ ゴシック" panose="020B0609070205080204" pitchFamily="49" charset="-128"/>
                <a:hlinkClick r:id="rId4"/>
              </a:rPr>
              <a:t>国立社会保障人口問題研究所</a:t>
            </a:r>
            <a:endParaRPr lang="ja-JP" altLang="en-US">
              <a:latin typeface="ＭＳ ゴシック" panose="020B0609070205080204" pitchFamily="49" charset="-128"/>
              <a:ea typeface="ＭＳ ゴシック" panose="020B0609070205080204" pitchFamily="49" charset="-128"/>
            </a:endParaRPr>
          </a:p>
        </p:txBody>
      </p:sp>
      <p:pic>
        <p:nvPicPr>
          <p:cNvPr id="327707" name="Picture 27" descr="1950">
            <a:extLst>
              <a:ext uri="{FF2B5EF4-FFF2-40B4-BE49-F238E27FC236}">
                <a16:creationId xmlns:a16="http://schemas.microsoft.com/office/drawing/2014/main" id="{B3C42F05-37D0-5862-91BE-0FF677617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844" r="5844" b="9386"/>
          <a:stretch>
            <a:fillRect/>
          </a:stretch>
        </p:blipFill>
        <p:spPr bwMode="auto">
          <a:xfrm>
            <a:off x="55563" y="1196975"/>
            <a:ext cx="48006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8" name="Picture 28" descr="2010">
            <a:extLst>
              <a:ext uri="{FF2B5EF4-FFF2-40B4-BE49-F238E27FC236}">
                <a16:creationId xmlns:a16="http://schemas.microsoft.com/office/drawing/2014/main" id="{EC339926-4FBD-AACE-24DF-0F2C4EDBE7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844" r="5844" b="9386"/>
          <a:stretch>
            <a:fillRect/>
          </a:stretch>
        </p:blipFill>
        <p:spPr bwMode="auto">
          <a:xfrm>
            <a:off x="55563" y="3649663"/>
            <a:ext cx="4927600"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9" name="Picture 29" descr="2055">
            <a:extLst>
              <a:ext uri="{FF2B5EF4-FFF2-40B4-BE49-F238E27FC236}">
                <a16:creationId xmlns:a16="http://schemas.microsoft.com/office/drawing/2014/main" id="{C040E73A-0971-C165-1CC2-B82585F10B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844" r="5844" b="9386"/>
          <a:stretch>
            <a:fillRect/>
          </a:stretch>
        </p:blipFill>
        <p:spPr bwMode="auto">
          <a:xfrm>
            <a:off x="4216400" y="3657600"/>
            <a:ext cx="492760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0" name="AutoShape 30">
            <a:extLst>
              <a:ext uri="{FF2B5EF4-FFF2-40B4-BE49-F238E27FC236}">
                <a16:creationId xmlns:a16="http://schemas.microsoft.com/office/drawing/2014/main" id="{2BB9EE75-7DCF-E784-FA5A-B1DF41AC4CCB}"/>
              </a:ext>
            </a:extLst>
          </p:cNvPr>
          <p:cNvSpPr>
            <a:spLocks noChangeArrowheads="1"/>
          </p:cNvSpPr>
          <p:nvPr/>
        </p:nvSpPr>
        <p:spPr bwMode="auto">
          <a:xfrm>
            <a:off x="7294563" y="1730375"/>
            <a:ext cx="965200" cy="1000125"/>
          </a:xfrm>
          <a:prstGeom prst="leftArrow">
            <a:avLst>
              <a:gd name="adj1" fmla="val 50000"/>
              <a:gd name="adj2" fmla="val 25000"/>
            </a:avLst>
          </a:prstGeom>
          <a:solidFill>
            <a:srgbClr val="FFFFFF"/>
          </a:solidFill>
          <a:ln w="9525">
            <a:solidFill>
              <a:srgbClr val="000000"/>
            </a:solidFill>
            <a:miter lim="800000"/>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en-US" altLang="ja-JP" sz="1200">
                <a:latin typeface="ＭＳ ゴシック" panose="020B0609070205080204" pitchFamily="49" charset="-128"/>
                <a:ea typeface="ＭＳ ゴシック" panose="020B0609070205080204" pitchFamily="49" charset="-128"/>
              </a:rPr>
              <a:t>1930</a:t>
            </a:r>
            <a:r>
              <a:rPr lang="en-US" altLang="en-US" sz="1200">
                <a:latin typeface="ＭＳ ゴシック" panose="020B0609070205080204" pitchFamily="49" charset="-128"/>
                <a:ea typeface="ＭＳ ゴシック" panose="020B0609070205080204" pitchFamily="49" charset="-128"/>
              </a:rPr>
              <a:t>年　</a:t>
            </a:r>
            <a:endParaRPr lang="en-US" altLang="ja-JP" sz="1200">
              <a:latin typeface="ＭＳ ゴシック" panose="020B0609070205080204" pitchFamily="49" charset="-128"/>
              <a:ea typeface="ＭＳ ゴシック" panose="020B0609070205080204" pitchFamily="49" charset="-128"/>
            </a:endParaRPr>
          </a:p>
          <a:p>
            <a:pPr algn="just"/>
            <a:r>
              <a:rPr lang="en-US" altLang="ja-JP" sz="1200">
                <a:latin typeface="ＭＳ ゴシック" panose="020B0609070205080204" pitchFamily="49" charset="-128"/>
                <a:ea typeface="ＭＳ ゴシック" panose="020B0609070205080204" pitchFamily="49" charset="-128"/>
              </a:rPr>
              <a:t>4.8</a:t>
            </a:r>
            <a:r>
              <a:rPr lang="en-US" altLang="en-US" sz="1200">
                <a:latin typeface="ＭＳ ゴシック" panose="020B0609070205080204" pitchFamily="49" charset="-128"/>
                <a:ea typeface="ＭＳ ゴシック" panose="020B0609070205080204" pitchFamily="49" charset="-128"/>
              </a:rPr>
              <a:t>％</a:t>
            </a:r>
            <a:endParaRPr lang="en-US" altLang="ja-JP" sz="1200">
              <a:latin typeface="Times New Roman" panose="02020603050405020304" pitchFamily="18" charset="0"/>
              <a:ea typeface="ＭＳ 明朝" panose="02020609040205080304" pitchFamily="17" charset="-128"/>
            </a:endParaRPr>
          </a:p>
        </p:txBody>
      </p:sp>
      <p:sp>
        <p:nvSpPr>
          <p:cNvPr id="327712" name="AutoShape 32">
            <a:extLst>
              <a:ext uri="{FF2B5EF4-FFF2-40B4-BE49-F238E27FC236}">
                <a16:creationId xmlns:a16="http://schemas.microsoft.com/office/drawing/2014/main" id="{AD513517-3601-5134-8ABB-A4F862A606E4}"/>
              </a:ext>
            </a:extLst>
          </p:cNvPr>
          <p:cNvSpPr>
            <a:spLocks noChangeArrowheads="1"/>
          </p:cNvSpPr>
          <p:nvPr/>
        </p:nvSpPr>
        <p:spPr bwMode="auto">
          <a:xfrm>
            <a:off x="3484563" y="1882775"/>
            <a:ext cx="966787" cy="1000125"/>
          </a:xfrm>
          <a:prstGeom prst="leftArrow">
            <a:avLst>
              <a:gd name="adj1" fmla="val 50000"/>
              <a:gd name="adj2" fmla="val 25000"/>
            </a:avLst>
          </a:prstGeom>
          <a:solidFill>
            <a:srgbClr val="FFFFFF"/>
          </a:solidFill>
          <a:ln w="9525">
            <a:solidFill>
              <a:srgbClr val="000000"/>
            </a:solidFill>
            <a:miter lim="800000"/>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en-US" altLang="ja-JP" sz="1200">
                <a:latin typeface="ＭＳ ゴシック" panose="020B0609070205080204" pitchFamily="49" charset="-128"/>
                <a:ea typeface="ＭＳ ゴシック" panose="020B0609070205080204" pitchFamily="49" charset="-128"/>
              </a:rPr>
              <a:t>1950</a:t>
            </a:r>
            <a:r>
              <a:rPr lang="en-US" altLang="en-US" sz="1200">
                <a:latin typeface="ＭＳ ゴシック" panose="020B0609070205080204" pitchFamily="49" charset="-128"/>
                <a:ea typeface="ＭＳ ゴシック" panose="020B0609070205080204" pitchFamily="49" charset="-128"/>
              </a:rPr>
              <a:t>年　</a:t>
            </a:r>
            <a:endParaRPr lang="en-US" altLang="ja-JP" sz="1200">
              <a:latin typeface="ＭＳ ゴシック" panose="020B0609070205080204" pitchFamily="49" charset="-128"/>
              <a:ea typeface="ＭＳ ゴシック" panose="020B0609070205080204" pitchFamily="49" charset="-128"/>
            </a:endParaRPr>
          </a:p>
          <a:p>
            <a:pPr algn="just"/>
            <a:r>
              <a:rPr lang="en-US" altLang="ja-JP" sz="1200">
                <a:latin typeface="ＭＳ ゴシック" panose="020B0609070205080204" pitchFamily="49" charset="-128"/>
                <a:ea typeface="ＭＳ ゴシック" panose="020B0609070205080204" pitchFamily="49" charset="-128"/>
              </a:rPr>
              <a:t>4.9</a:t>
            </a:r>
            <a:r>
              <a:rPr lang="en-US" altLang="en-US" sz="1200">
                <a:latin typeface="ＭＳ ゴシック" panose="020B0609070205080204" pitchFamily="49" charset="-128"/>
                <a:ea typeface="ＭＳ ゴシック" panose="020B0609070205080204" pitchFamily="49" charset="-128"/>
              </a:rPr>
              <a:t>％</a:t>
            </a:r>
            <a:endParaRPr lang="en-US" altLang="ja-JP" sz="1200">
              <a:latin typeface="Times New Roman" panose="02020603050405020304" pitchFamily="18" charset="0"/>
              <a:ea typeface="ＭＳ 明朝" panose="02020609040205080304" pitchFamily="17" charset="-128"/>
            </a:endParaRPr>
          </a:p>
        </p:txBody>
      </p:sp>
      <p:sp>
        <p:nvSpPr>
          <p:cNvPr id="327713" name="AutoShape 33">
            <a:extLst>
              <a:ext uri="{FF2B5EF4-FFF2-40B4-BE49-F238E27FC236}">
                <a16:creationId xmlns:a16="http://schemas.microsoft.com/office/drawing/2014/main" id="{AA6246A0-C54D-264C-DAB9-C2AD41C2BEF7}"/>
              </a:ext>
            </a:extLst>
          </p:cNvPr>
          <p:cNvSpPr>
            <a:spLocks noChangeArrowheads="1"/>
          </p:cNvSpPr>
          <p:nvPr/>
        </p:nvSpPr>
        <p:spPr bwMode="auto">
          <a:xfrm>
            <a:off x="665163" y="3787775"/>
            <a:ext cx="815975" cy="1000125"/>
          </a:xfrm>
          <a:prstGeom prst="rightArrow">
            <a:avLst>
              <a:gd name="adj1" fmla="val 50000"/>
              <a:gd name="adj2" fmla="val 25000"/>
            </a:avLst>
          </a:prstGeom>
          <a:solidFill>
            <a:srgbClr val="FFFFFF"/>
          </a:solidFill>
          <a:ln w="9525">
            <a:solidFill>
              <a:srgbClr val="000000"/>
            </a:solidFill>
            <a:miter lim="800000"/>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en-US" altLang="ja-JP" sz="1200">
                <a:latin typeface="ＭＳ ゴシック" panose="020B0609070205080204" pitchFamily="49" charset="-128"/>
                <a:ea typeface="ＭＳ ゴシック" panose="020B0609070205080204" pitchFamily="49" charset="-128"/>
              </a:rPr>
              <a:t>2010</a:t>
            </a:r>
            <a:r>
              <a:rPr lang="en-US" altLang="en-US" sz="1200">
                <a:latin typeface="ＭＳ ゴシック" panose="020B0609070205080204" pitchFamily="49" charset="-128"/>
                <a:ea typeface="ＭＳ ゴシック" panose="020B0609070205080204" pitchFamily="49" charset="-128"/>
              </a:rPr>
              <a:t>年</a:t>
            </a:r>
            <a:endParaRPr lang="en-US" altLang="ja-JP" sz="1200">
              <a:latin typeface="ＭＳ ゴシック" panose="020B0609070205080204" pitchFamily="49" charset="-128"/>
              <a:ea typeface="ＭＳ ゴシック" panose="020B0609070205080204" pitchFamily="49" charset="-128"/>
            </a:endParaRPr>
          </a:p>
          <a:p>
            <a:pPr algn="just"/>
            <a:r>
              <a:rPr lang="en-US" altLang="ja-JP" sz="1200">
                <a:latin typeface="ＭＳ ゴシック" panose="020B0609070205080204" pitchFamily="49" charset="-128"/>
                <a:ea typeface="ＭＳ ゴシック" panose="020B0609070205080204" pitchFamily="49" charset="-128"/>
              </a:rPr>
              <a:t>23.1</a:t>
            </a:r>
            <a:r>
              <a:rPr lang="en-US" altLang="en-US" sz="1200">
                <a:latin typeface="ＭＳ ゴシック" panose="020B0609070205080204" pitchFamily="49" charset="-128"/>
                <a:ea typeface="ＭＳ ゴシック" panose="020B0609070205080204" pitchFamily="49" charset="-128"/>
              </a:rPr>
              <a:t>％</a:t>
            </a:r>
            <a:endParaRPr lang="en-US" altLang="ja-JP" sz="1200">
              <a:latin typeface="Times New Roman" panose="02020603050405020304" pitchFamily="18" charset="0"/>
              <a:ea typeface="ＭＳ 明朝" panose="02020609040205080304" pitchFamily="17" charset="-128"/>
            </a:endParaRPr>
          </a:p>
        </p:txBody>
      </p:sp>
      <p:sp>
        <p:nvSpPr>
          <p:cNvPr id="327714" name="AutoShape 34">
            <a:extLst>
              <a:ext uri="{FF2B5EF4-FFF2-40B4-BE49-F238E27FC236}">
                <a16:creationId xmlns:a16="http://schemas.microsoft.com/office/drawing/2014/main" id="{31CEB916-59F2-515D-BAA3-1323CAAACF7B}"/>
              </a:ext>
            </a:extLst>
          </p:cNvPr>
          <p:cNvSpPr>
            <a:spLocks noChangeArrowheads="1"/>
          </p:cNvSpPr>
          <p:nvPr/>
        </p:nvSpPr>
        <p:spPr bwMode="auto">
          <a:xfrm>
            <a:off x="4703763" y="3863975"/>
            <a:ext cx="817562" cy="889000"/>
          </a:xfrm>
          <a:prstGeom prst="rightArrow">
            <a:avLst>
              <a:gd name="adj1" fmla="val 50000"/>
              <a:gd name="adj2" fmla="val 25000"/>
            </a:avLst>
          </a:prstGeom>
          <a:solidFill>
            <a:srgbClr val="FFFFFF"/>
          </a:solidFill>
          <a:ln w="9525">
            <a:solidFill>
              <a:srgbClr val="000000"/>
            </a:solidFill>
            <a:miter lim="800000"/>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en-US" altLang="ja-JP" sz="1200">
                <a:latin typeface="ＭＳ ゴシック" panose="020B0609070205080204" pitchFamily="49" charset="-128"/>
                <a:ea typeface="ＭＳ ゴシック" panose="020B0609070205080204" pitchFamily="49" charset="-128"/>
              </a:rPr>
              <a:t>2055</a:t>
            </a:r>
            <a:r>
              <a:rPr lang="en-US" altLang="en-US" sz="1200">
                <a:latin typeface="ＭＳ ゴシック" panose="020B0609070205080204" pitchFamily="49" charset="-128"/>
                <a:ea typeface="ＭＳ ゴシック" panose="020B0609070205080204" pitchFamily="49" charset="-128"/>
              </a:rPr>
              <a:t>年</a:t>
            </a:r>
            <a:endParaRPr lang="en-US" altLang="ja-JP" sz="1200">
              <a:latin typeface="ＭＳ ゴシック" panose="020B0609070205080204" pitchFamily="49" charset="-128"/>
              <a:ea typeface="ＭＳ ゴシック" panose="020B0609070205080204" pitchFamily="49" charset="-128"/>
            </a:endParaRPr>
          </a:p>
          <a:p>
            <a:pPr algn="just"/>
            <a:r>
              <a:rPr lang="en-US" altLang="ja-JP" sz="1200">
                <a:latin typeface="ＭＳ ゴシック" panose="020B0609070205080204" pitchFamily="49" charset="-128"/>
                <a:ea typeface="ＭＳ ゴシック" panose="020B0609070205080204" pitchFamily="49" charset="-128"/>
              </a:rPr>
              <a:t>40.5</a:t>
            </a:r>
            <a:r>
              <a:rPr lang="en-US" altLang="en-US" sz="1200">
                <a:latin typeface="ＭＳ ゴシック" panose="020B0609070205080204" pitchFamily="49" charset="-128"/>
                <a:ea typeface="ＭＳ ゴシック" panose="020B0609070205080204" pitchFamily="49" charset="-128"/>
              </a:rPr>
              <a:t>％</a:t>
            </a:r>
            <a:endParaRPr lang="en-US" altLang="ja-JP" sz="1200">
              <a:latin typeface="Times New Roman" panose="02020603050405020304" pitchFamily="18" charset="0"/>
              <a:ea typeface="ＭＳ 明朝" panose="02020609040205080304"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696"/>
                                        </p:tgtEl>
                                        <p:attrNameLst>
                                          <p:attrName>style.visibility</p:attrName>
                                        </p:attrNameLst>
                                      </p:cBhvr>
                                      <p:to>
                                        <p:strVal val="visible"/>
                                      </p:to>
                                    </p:set>
                                    <p:anim calcmode="lin" valueType="num">
                                      <p:cBhvr additive="base">
                                        <p:cTn id="7" dur="500" fill="hold"/>
                                        <p:tgtEl>
                                          <p:spTgt spid="327696"/>
                                        </p:tgtEl>
                                        <p:attrNameLst>
                                          <p:attrName>ppt_x</p:attrName>
                                        </p:attrNameLst>
                                      </p:cBhvr>
                                      <p:tavLst>
                                        <p:tav tm="0">
                                          <p:val>
                                            <p:strVal val="#ppt_x"/>
                                          </p:val>
                                        </p:tav>
                                        <p:tav tm="100000">
                                          <p:val>
                                            <p:strVal val="#ppt_x"/>
                                          </p:val>
                                        </p:tav>
                                      </p:tavLst>
                                    </p:anim>
                                    <p:anim calcmode="lin" valueType="num">
                                      <p:cBhvr additive="base">
                                        <p:cTn id="8" dur="500" fill="hold"/>
                                        <p:tgtEl>
                                          <p:spTgt spid="3276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10"/>
                                        </p:tgtEl>
                                        <p:attrNameLst>
                                          <p:attrName>style.visibility</p:attrName>
                                        </p:attrNameLst>
                                      </p:cBhvr>
                                      <p:to>
                                        <p:strVal val="visible"/>
                                      </p:to>
                                    </p:set>
                                    <p:anim calcmode="lin" valueType="num">
                                      <p:cBhvr additive="base">
                                        <p:cTn id="13" dur="500" fill="hold"/>
                                        <p:tgtEl>
                                          <p:spTgt spid="327710"/>
                                        </p:tgtEl>
                                        <p:attrNameLst>
                                          <p:attrName>ppt_x</p:attrName>
                                        </p:attrNameLst>
                                      </p:cBhvr>
                                      <p:tavLst>
                                        <p:tav tm="0">
                                          <p:val>
                                            <p:strVal val="#ppt_x"/>
                                          </p:val>
                                        </p:tav>
                                        <p:tav tm="100000">
                                          <p:val>
                                            <p:strVal val="#ppt_x"/>
                                          </p:val>
                                        </p:tav>
                                      </p:tavLst>
                                    </p:anim>
                                    <p:anim calcmode="lin" valueType="num">
                                      <p:cBhvr additive="base">
                                        <p:cTn id="14" dur="500" fill="hold"/>
                                        <p:tgtEl>
                                          <p:spTgt spid="3277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07"/>
                                        </p:tgtEl>
                                        <p:attrNameLst>
                                          <p:attrName>style.visibility</p:attrName>
                                        </p:attrNameLst>
                                      </p:cBhvr>
                                      <p:to>
                                        <p:strVal val="visible"/>
                                      </p:to>
                                    </p:set>
                                    <p:anim calcmode="lin" valueType="num">
                                      <p:cBhvr additive="base">
                                        <p:cTn id="19" dur="500" fill="hold"/>
                                        <p:tgtEl>
                                          <p:spTgt spid="327707"/>
                                        </p:tgtEl>
                                        <p:attrNameLst>
                                          <p:attrName>ppt_x</p:attrName>
                                        </p:attrNameLst>
                                      </p:cBhvr>
                                      <p:tavLst>
                                        <p:tav tm="0">
                                          <p:val>
                                            <p:strVal val="#ppt_x"/>
                                          </p:val>
                                        </p:tav>
                                        <p:tav tm="100000">
                                          <p:val>
                                            <p:strVal val="#ppt_x"/>
                                          </p:val>
                                        </p:tav>
                                      </p:tavLst>
                                    </p:anim>
                                    <p:anim calcmode="lin" valueType="num">
                                      <p:cBhvr additive="base">
                                        <p:cTn id="20" dur="500" fill="hold"/>
                                        <p:tgtEl>
                                          <p:spTgt spid="32770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12"/>
                                        </p:tgtEl>
                                        <p:attrNameLst>
                                          <p:attrName>style.visibility</p:attrName>
                                        </p:attrNameLst>
                                      </p:cBhvr>
                                      <p:to>
                                        <p:strVal val="visible"/>
                                      </p:to>
                                    </p:set>
                                    <p:anim calcmode="lin" valueType="num">
                                      <p:cBhvr additive="base">
                                        <p:cTn id="25" dur="500" fill="hold"/>
                                        <p:tgtEl>
                                          <p:spTgt spid="327712"/>
                                        </p:tgtEl>
                                        <p:attrNameLst>
                                          <p:attrName>ppt_x</p:attrName>
                                        </p:attrNameLst>
                                      </p:cBhvr>
                                      <p:tavLst>
                                        <p:tav tm="0">
                                          <p:val>
                                            <p:strVal val="#ppt_x"/>
                                          </p:val>
                                        </p:tav>
                                        <p:tav tm="100000">
                                          <p:val>
                                            <p:strVal val="#ppt_x"/>
                                          </p:val>
                                        </p:tav>
                                      </p:tavLst>
                                    </p:anim>
                                    <p:anim calcmode="lin" valueType="num">
                                      <p:cBhvr additive="base">
                                        <p:cTn id="26" dur="500" fill="hold"/>
                                        <p:tgtEl>
                                          <p:spTgt spid="3277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7708"/>
                                        </p:tgtEl>
                                        <p:attrNameLst>
                                          <p:attrName>style.visibility</p:attrName>
                                        </p:attrNameLst>
                                      </p:cBhvr>
                                      <p:to>
                                        <p:strVal val="visible"/>
                                      </p:to>
                                    </p:set>
                                    <p:anim calcmode="lin" valueType="num">
                                      <p:cBhvr additive="base">
                                        <p:cTn id="31" dur="500" fill="hold"/>
                                        <p:tgtEl>
                                          <p:spTgt spid="327708"/>
                                        </p:tgtEl>
                                        <p:attrNameLst>
                                          <p:attrName>ppt_x</p:attrName>
                                        </p:attrNameLst>
                                      </p:cBhvr>
                                      <p:tavLst>
                                        <p:tav tm="0">
                                          <p:val>
                                            <p:strVal val="#ppt_x"/>
                                          </p:val>
                                        </p:tav>
                                        <p:tav tm="100000">
                                          <p:val>
                                            <p:strVal val="#ppt_x"/>
                                          </p:val>
                                        </p:tav>
                                      </p:tavLst>
                                    </p:anim>
                                    <p:anim calcmode="lin" valueType="num">
                                      <p:cBhvr additive="base">
                                        <p:cTn id="32" dur="500" fill="hold"/>
                                        <p:tgtEl>
                                          <p:spTgt spid="32770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27713"/>
                                        </p:tgtEl>
                                        <p:attrNameLst>
                                          <p:attrName>style.visibility</p:attrName>
                                        </p:attrNameLst>
                                      </p:cBhvr>
                                      <p:to>
                                        <p:strVal val="visible"/>
                                      </p:to>
                                    </p:set>
                                    <p:anim calcmode="lin" valueType="num">
                                      <p:cBhvr additive="base">
                                        <p:cTn id="37" dur="500" fill="hold"/>
                                        <p:tgtEl>
                                          <p:spTgt spid="327713"/>
                                        </p:tgtEl>
                                        <p:attrNameLst>
                                          <p:attrName>ppt_x</p:attrName>
                                        </p:attrNameLst>
                                      </p:cBhvr>
                                      <p:tavLst>
                                        <p:tav tm="0">
                                          <p:val>
                                            <p:strVal val="#ppt_x"/>
                                          </p:val>
                                        </p:tav>
                                        <p:tav tm="100000">
                                          <p:val>
                                            <p:strVal val="#ppt_x"/>
                                          </p:val>
                                        </p:tav>
                                      </p:tavLst>
                                    </p:anim>
                                    <p:anim calcmode="lin" valueType="num">
                                      <p:cBhvr additive="base">
                                        <p:cTn id="38" dur="500" fill="hold"/>
                                        <p:tgtEl>
                                          <p:spTgt spid="32771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27709"/>
                                        </p:tgtEl>
                                        <p:attrNameLst>
                                          <p:attrName>style.visibility</p:attrName>
                                        </p:attrNameLst>
                                      </p:cBhvr>
                                      <p:to>
                                        <p:strVal val="visible"/>
                                      </p:to>
                                    </p:set>
                                    <p:anim calcmode="lin" valueType="num">
                                      <p:cBhvr additive="base">
                                        <p:cTn id="43" dur="500" fill="hold"/>
                                        <p:tgtEl>
                                          <p:spTgt spid="327709"/>
                                        </p:tgtEl>
                                        <p:attrNameLst>
                                          <p:attrName>ppt_x</p:attrName>
                                        </p:attrNameLst>
                                      </p:cBhvr>
                                      <p:tavLst>
                                        <p:tav tm="0">
                                          <p:val>
                                            <p:strVal val="#ppt_x"/>
                                          </p:val>
                                        </p:tav>
                                        <p:tav tm="100000">
                                          <p:val>
                                            <p:strVal val="#ppt_x"/>
                                          </p:val>
                                        </p:tav>
                                      </p:tavLst>
                                    </p:anim>
                                    <p:anim calcmode="lin" valueType="num">
                                      <p:cBhvr additive="base">
                                        <p:cTn id="44" dur="500" fill="hold"/>
                                        <p:tgtEl>
                                          <p:spTgt spid="32770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27714"/>
                                        </p:tgtEl>
                                        <p:attrNameLst>
                                          <p:attrName>style.visibility</p:attrName>
                                        </p:attrNameLst>
                                      </p:cBhvr>
                                      <p:to>
                                        <p:strVal val="visible"/>
                                      </p:to>
                                    </p:set>
                                    <p:anim calcmode="lin" valueType="num">
                                      <p:cBhvr additive="base">
                                        <p:cTn id="49" dur="500" fill="hold"/>
                                        <p:tgtEl>
                                          <p:spTgt spid="327714"/>
                                        </p:tgtEl>
                                        <p:attrNameLst>
                                          <p:attrName>ppt_x</p:attrName>
                                        </p:attrNameLst>
                                      </p:cBhvr>
                                      <p:tavLst>
                                        <p:tav tm="0">
                                          <p:val>
                                            <p:strVal val="#ppt_x"/>
                                          </p:val>
                                        </p:tav>
                                        <p:tav tm="100000">
                                          <p:val>
                                            <p:strVal val="#ppt_x"/>
                                          </p:val>
                                        </p:tav>
                                      </p:tavLst>
                                    </p:anim>
                                    <p:anim calcmode="lin" valueType="num">
                                      <p:cBhvr additive="base">
                                        <p:cTn id="50" dur="500" fill="hold"/>
                                        <p:tgtEl>
                                          <p:spTgt spid="327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6" grpId="0"/>
      <p:bldP spid="327710" grpId="0" animBg="1"/>
      <p:bldP spid="327712" grpId="0" animBg="1"/>
      <p:bldP spid="327713" grpId="0" animBg="1"/>
      <p:bldP spid="3277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79090835-E02E-C635-1C8B-A4793EBD3FC0}"/>
              </a:ext>
            </a:extLst>
          </p:cNvPr>
          <p:cNvSpPr>
            <a:spLocks noGrp="1" noChangeArrowheads="1"/>
          </p:cNvSpPr>
          <p:nvPr>
            <p:ph type="title"/>
          </p:nvPr>
        </p:nvSpPr>
        <p:spPr/>
        <p:txBody>
          <a:bodyPr/>
          <a:lstStyle/>
          <a:p>
            <a:r>
              <a:rPr kumimoji="0" lang="ja-JP" altLang="en-US">
                <a:ea typeface="ＭＳ Ｐゴシック" panose="020B0600070205080204" pitchFamily="50" charset="-128"/>
              </a:rPr>
              <a:t>人口ピラミッドの変化</a:t>
            </a:r>
          </a:p>
        </p:txBody>
      </p:sp>
      <p:sp>
        <p:nvSpPr>
          <p:cNvPr id="21507" name="Text Box 7">
            <a:extLst>
              <a:ext uri="{FF2B5EF4-FFF2-40B4-BE49-F238E27FC236}">
                <a16:creationId xmlns:a16="http://schemas.microsoft.com/office/drawing/2014/main" id="{8153066F-2982-E290-E937-F98DFBAF5E30}"/>
              </a:ext>
            </a:extLst>
          </p:cNvPr>
          <p:cNvSpPr txBox="1">
            <a:spLocks noChangeArrowheads="1"/>
          </p:cNvSpPr>
          <p:nvPr/>
        </p:nvSpPr>
        <p:spPr bwMode="auto">
          <a:xfrm>
            <a:off x="5257800" y="11430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400">
                <a:latin typeface="ＭＳ ゴシック" panose="020B0609070205080204" pitchFamily="49" charset="-128"/>
                <a:ea typeface="ＭＳ ゴシック" panose="020B0609070205080204" pitchFamily="49" charset="-128"/>
                <a:hlinkClick r:id="rId3"/>
              </a:rPr>
              <a:t>国立社会保障人口問題研究所</a:t>
            </a:r>
            <a:endParaRPr lang="ja-JP" altLang="en-US" sz="1400">
              <a:latin typeface="ＭＳ ゴシック" panose="020B0609070205080204" pitchFamily="49" charset="-128"/>
              <a:ea typeface="ＭＳ ゴシック" panose="020B0609070205080204" pitchFamily="49" charset="-128"/>
            </a:endParaRPr>
          </a:p>
        </p:txBody>
      </p:sp>
      <p:pic>
        <p:nvPicPr>
          <p:cNvPr id="21508" name="Picture 6">
            <a:extLst>
              <a:ext uri="{FF2B5EF4-FFF2-40B4-BE49-F238E27FC236}">
                <a16:creationId xmlns:a16="http://schemas.microsoft.com/office/drawing/2014/main" id="{CB18A67E-12C0-8E4E-C808-D425691A6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0"/>
            <a:ext cx="21986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a:extLst>
              <a:ext uri="{FF2B5EF4-FFF2-40B4-BE49-F238E27FC236}">
                <a16:creationId xmlns:a16="http://schemas.microsoft.com/office/drawing/2014/main" id="{DACE95D3-6434-8246-0A1A-E8751A682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52600"/>
            <a:ext cx="2292350"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9">
            <a:extLst>
              <a:ext uri="{FF2B5EF4-FFF2-40B4-BE49-F238E27FC236}">
                <a16:creationId xmlns:a16="http://schemas.microsoft.com/office/drawing/2014/main" id="{1C63A9D5-2D83-CDCE-2AE5-3F7A69ED4092}"/>
              </a:ext>
            </a:extLst>
          </p:cNvPr>
          <p:cNvSpPr txBox="1">
            <a:spLocks noChangeArrowheads="1"/>
          </p:cNvSpPr>
          <p:nvPr/>
        </p:nvSpPr>
        <p:spPr bwMode="auto">
          <a:xfrm>
            <a:off x="5638800" y="20574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800"/>
              <a:t>2050</a:t>
            </a:r>
            <a:r>
              <a:rPr lang="ja-JP" altLang="en-US" sz="1800"/>
              <a:t>年</a:t>
            </a:r>
            <a:endParaRPr lang="en-US" altLang="ja-JP"/>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642BB77-FC83-77B7-4FFE-3B2C7C7F8652}"/>
              </a:ext>
            </a:extLst>
          </p:cNvPr>
          <p:cNvSpPr>
            <a:spLocks noGrp="1" noChangeArrowheads="1"/>
          </p:cNvSpPr>
          <p:nvPr>
            <p:ph type="title"/>
          </p:nvPr>
        </p:nvSpPr>
        <p:spPr/>
        <p:txBody>
          <a:bodyPr/>
          <a:lstStyle/>
          <a:p>
            <a:pPr algn="just"/>
            <a:r>
              <a:rPr kumimoji="0" lang="ja-JP" altLang="en-US">
                <a:latin typeface="ＭＳ 明朝" panose="02020609040205080304" pitchFamily="17" charset="-128"/>
                <a:ea typeface="ＭＳ 明朝" panose="02020609040205080304" pitchFamily="17" charset="-128"/>
              </a:rPr>
              <a:t>高齢期に特徴的な問題やリスク</a:t>
            </a:r>
            <a:endParaRPr kumimoji="0" lang="en-US" altLang="ja-JP">
              <a:latin typeface="ＭＳ 明朝" panose="02020609040205080304" pitchFamily="17" charset="-128"/>
              <a:ea typeface="ＭＳ 明朝" panose="02020609040205080304" pitchFamily="17" charset="-128"/>
            </a:endParaRPr>
          </a:p>
        </p:txBody>
      </p:sp>
      <p:sp>
        <p:nvSpPr>
          <p:cNvPr id="23555" name="Rectangle 3">
            <a:extLst>
              <a:ext uri="{FF2B5EF4-FFF2-40B4-BE49-F238E27FC236}">
                <a16:creationId xmlns:a16="http://schemas.microsoft.com/office/drawing/2014/main" id="{F8B85170-3D4D-241E-7615-DDC1CC4EE0DE}"/>
              </a:ext>
            </a:extLst>
          </p:cNvPr>
          <p:cNvSpPr>
            <a:spLocks noGrp="1" noChangeArrowheads="1"/>
          </p:cNvSpPr>
          <p:nvPr>
            <p:ph type="body" idx="1"/>
          </p:nvPr>
        </p:nvSpPr>
        <p:spPr/>
        <p:txBody>
          <a:bodyPr/>
          <a:lstStyle/>
          <a:p>
            <a:r>
              <a:rPr kumimoji="0" lang="ja-JP" altLang="en-US" sz="2600">
                <a:ea typeface="ＭＳ Ｐゴシック" panose="020B0600070205080204" pitchFamily="50" charset="-128"/>
              </a:rPr>
              <a:t>長寿化による個人差の拡大</a:t>
            </a:r>
            <a:endParaRPr kumimoji="0" lang="en-US" altLang="ja-JP" sz="2600">
              <a:ea typeface="ＭＳ Ｐゴシック" panose="020B0600070205080204" pitchFamily="50" charset="-128"/>
            </a:endParaRPr>
          </a:p>
          <a:p>
            <a:pPr lvl="1"/>
            <a:r>
              <a:rPr kumimoji="0" lang="ja-JP" altLang="en-US" sz="2200">
                <a:ea typeface="ＭＳ Ｐゴシック" panose="020B0600070205080204" pitchFamily="50" charset="-128"/>
              </a:rPr>
              <a:t>健康状態　健康寿命（障害・寝たきり）</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経済状態　年金・医療保健・所得格差・資産格差</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家族状況　離別・死別（寡夫・寡婦）・生涯未婚</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社会関係　友人・知人・地域社会</a:t>
            </a:r>
            <a:endParaRPr kumimoji="0" lang="en-US" altLang="ja-JP" sz="2200">
              <a:ea typeface="ＭＳ Ｐゴシック" panose="020B0600070205080204" pitchFamily="50" charset="-128"/>
            </a:endParaRPr>
          </a:p>
          <a:p>
            <a:r>
              <a:rPr kumimoji="0" lang="ja-JP" altLang="en-US" sz="2600">
                <a:ea typeface="ＭＳ Ｐゴシック" panose="020B0600070205080204" pitchFamily="50" charset="-128"/>
              </a:rPr>
              <a:t>社会的・経済的孤立</a:t>
            </a:r>
            <a:endParaRPr kumimoji="0" lang="en-US" altLang="ja-JP" sz="2600">
              <a:ea typeface="ＭＳ Ｐゴシック" panose="020B0600070205080204" pitchFamily="50" charset="-128"/>
            </a:endParaRPr>
          </a:p>
          <a:p>
            <a:pPr lvl="1"/>
            <a:r>
              <a:rPr kumimoji="0" lang="ja-JP" altLang="en-US" sz="2200">
                <a:ea typeface="ＭＳ Ｐゴシック" panose="020B0600070205080204" pitchFamily="50" charset="-128"/>
              </a:rPr>
              <a:t>事故（交通事故・家庭内での事故）</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詐欺・犯罪などの被害者（＋加害者）</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（家庭・施設などでの）虐待・殺人などの被害者</a:t>
            </a:r>
            <a:endParaRPr kumimoji="0" lang="en-US" altLang="ja-JP" sz="2200">
              <a:ea typeface="ＭＳ Ｐゴシック" panose="020B0600070205080204" pitchFamily="50" charset="-128"/>
            </a:endParaRPr>
          </a:p>
          <a:p>
            <a:pPr lvl="1"/>
            <a:r>
              <a:rPr kumimoji="0" lang="ja-JP" altLang="en-US" sz="2200">
                <a:ea typeface="ＭＳ Ｐゴシック" panose="020B0600070205080204" pitchFamily="50" charset="-128"/>
              </a:rPr>
              <a:t>自殺・孤独死・直葬</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AEE05B59-5F39-68A6-DD1A-C6A505D98B10}"/>
              </a:ext>
            </a:extLst>
          </p:cNvPr>
          <p:cNvSpPr>
            <a:spLocks noGrp="1" noChangeArrowheads="1"/>
          </p:cNvSpPr>
          <p:nvPr>
            <p:ph type="title"/>
          </p:nvPr>
        </p:nvSpPr>
        <p:spPr/>
        <p:txBody>
          <a:bodyPr/>
          <a:lstStyle/>
          <a:p>
            <a:r>
              <a:rPr kumimoji="0" lang="ja-JP" altLang="en-US">
                <a:solidFill>
                  <a:schemeClr val="tx1"/>
                </a:solidFill>
                <a:latin typeface="ＭＳ 明朝" panose="02020609040205080304" pitchFamily="17" charset="-128"/>
                <a:ea typeface="ＭＳ Ｐゴシック" panose="020B0600070205080204" pitchFamily="50" charset="-128"/>
              </a:rPr>
              <a:t>昔の社会では高齢者の介護問題はなかったのか？</a:t>
            </a:r>
            <a:endParaRPr kumimoji="0" lang="en-US" altLang="ja-JP" u="sng">
              <a:solidFill>
                <a:schemeClr val="tx1"/>
              </a:solidFill>
              <a:latin typeface="ＭＳ 明朝" panose="02020609040205080304" pitchFamily="17" charset="-128"/>
              <a:ea typeface="ＭＳ Ｐゴシック" panose="020B0600070205080204" pitchFamily="50" charset="-128"/>
            </a:endParaRPr>
          </a:p>
        </p:txBody>
      </p:sp>
      <p:sp>
        <p:nvSpPr>
          <p:cNvPr id="321539" name="Rectangle 3">
            <a:extLst>
              <a:ext uri="{FF2B5EF4-FFF2-40B4-BE49-F238E27FC236}">
                <a16:creationId xmlns:a16="http://schemas.microsoft.com/office/drawing/2014/main" id="{30743115-65DF-8050-E2D0-C0ECD592DD92}"/>
              </a:ext>
            </a:extLst>
          </p:cNvPr>
          <p:cNvSpPr>
            <a:spLocks noGrp="1" noChangeArrowheads="1"/>
          </p:cNvSpPr>
          <p:nvPr>
            <p:ph type="body" idx="1"/>
          </p:nvPr>
        </p:nvSpPr>
        <p:spPr>
          <a:xfrm>
            <a:off x="566738" y="1752600"/>
            <a:ext cx="8272462" cy="4724400"/>
          </a:xfrm>
        </p:spPr>
        <p:txBody>
          <a:bodyPr/>
          <a:lstStyle/>
          <a:p>
            <a:pPr>
              <a:lnSpc>
                <a:spcPct val="90000"/>
              </a:lnSpc>
            </a:pPr>
            <a:r>
              <a:rPr kumimoji="0" lang="en-US" altLang="en-US" sz="2600" dirty="0" err="1">
                <a:latin typeface="ＭＳ 明朝" panose="02020609040205080304" pitchFamily="17" charset="-128"/>
                <a:ea typeface="ＭＳ 明朝" panose="02020609040205080304" pitchFamily="17" charset="-128"/>
              </a:rPr>
              <a:t>高齢者は</a:t>
            </a:r>
            <a:r>
              <a:rPr kumimoji="0" lang="ja-JP" altLang="en-US" sz="2600" dirty="0">
                <a:latin typeface="ＭＳ 明朝" panose="02020609040205080304" pitchFamily="17" charset="-128"/>
                <a:ea typeface="ＭＳ 明朝" panose="02020609040205080304" pitchFamily="17" charset="-128"/>
              </a:rPr>
              <a:t>少数の</a:t>
            </a:r>
            <a:r>
              <a:rPr kumimoji="0" lang="en-US" altLang="en-US" sz="2600" dirty="0" err="1">
                <a:latin typeface="ＭＳ 明朝" panose="02020609040205080304" pitchFamily="17" charset="-128"/>
                <a:ea typeface="ＭＳ 明朝" panose="02020609040205080304" pitchFamily="17" charset="-128"/>
              </a:rPr>
              <a:t>例外的存在</a:t>
            </a:r>
            <a:r>
              <a:rPr kumimoji="0" lang="ja-JP" altLang="en-US" sz="2600" dirty="0">
                <a:latin typeface="ＭＳ 明朝" panose="02020609040205080304" pitchFamily="17" charset="-128"/>
                <a:ea typeface="ＭＳ 明朝" panose="02020609040205080304" pitchFamily="17" charset="-128"/>
              </a:rPr>
              <a:t>。</a:t>
            </a:r>
            <a:endParaRPr kumimoji="0" lang="en-US" altLang="ja-JP" sz="2600" dirty="0">
              <a:latin typeface="ＭＳ 明朝" panose="02020609040205080304" pitchFamily="17" charset="-128"/>
              <a:ea typeface="ＭＳ 明朝" panose="02020609040205080304" pitchFamily="17" charset="-128"/>
            </a:endParaRPr>
          </a:p>
          <a:p>
            <a:pPr>
              <a:lnSpc>
                <a:spcPct val="90000"/>
              </a:lnSpc>
            </a:pPr>
            <a:r>
              <a:rPr kumimoji="0" lang="en-US" altLang="en-US" sz="2600" dirty="0" err="1">
                <a:latin typeface="ＭＳ 明朝" panose="02020609040205080304" pitchFamily="17" charset="-128"/>
                <a:ea typeface="ＭＳ 明朝" panose="02020609040205080304" pitchFamily="17" charset="-128"/>
              </a:rPr>
              <a:t>仮に介護の対象となったとしても</a:t>
            </a:r>
            <a:r>
              <a:rPr kumimoji="0" lang="ja-JP" altLang="en-US" sz="2600" dirty="0">
                <a:latin typeface="ＭＳ 明朝" panose="02020609040205080304" pitchFamily="17" charset="-128"/>
                <a:ea typeface="ＭＳ 明朝" panose="02020609040205080304" pitchFamily="17" charset="-128"/>
              </a:rPr>
              <a:t>、人手は十分（相対的）にあったはず。</a:t>
            </a:r>
            <a:endParaRPr kumimoji="0" lang="en-US" altLang="ja-JP" sz="2600" dirty="0">
              <a:latin typeface="ＭＳ 明朝" panose="02020609040205080304" pitchFamily="17" charset="-128"/>
              <a:ea typeface="ＭＳ 明朝" panose="02020609040205080304" pitchFamily="17" charset="-128"/>
            </a:endParaRPr>
          </a:p>
          <a:p>
            <a:pPr>
              <a:lnSpc>
                <a:spcPct val="90000"/>
              </a:lnSpc>
            </a:pPr>
            <a:r>
              <a:rPr kumimoji="0" lang="ja-JP" altLang="en-US" sz="2600" dirty="0">
                <a:latin typeface="ＭＳ 明朝" panose="02020609040205080304" pitchFamily="17" charset="-128"/>
                <a:ea typeface="ＭＳ 明朝" panose="02020609040205080304" pitchFamily="17" charset="-128"/>
              </a:rPr>
              <a:t>お年寄りは知識と経験の宝庫（人間データベース）。歴史・文化の伝承者。特に無文字社会では重要。</a:t>
            </a:r>
            <a:endParaRPr kumimoji="0" lang="en-US" altLang="ja-JP" sz="2600" dirty="0">
              <a:latin typeface="ＭＳ 明朝" panose="02020609040205080304" pitchFamily="17" charset="-128"/>
              <a:ea typeface="ＭＳ 明朝" panose="02020609040205080304" pitchFamily="17" charset="-128"/>
            </a:endParaRPr>
          </a:p>
          <a:p>
            <a:pPr>
              <a:lnSpc>
                <a:spcPct val="90000"/>
              </a:lnSpc>
            </a:pPr>
            <a:r>
              <a:rPr kumimoji="0" lang="ja-JP" altLang="en-US" sz="2600" dirty="0">
                <a:latin typeface="ＭＳ 明朝" panose="02020609040205080304" pitchFamily="17" charset="-128"/>
                <a:ea typeface="ＭＳ 明朝" panose="02020609040205080304" pitchFamily="17" charset="-128"/>
              </a:rPr>
              <a:t>「姥捨て山」？</a:t>
            </a:r>
            <a:endParaRPr kumimoji="0" lang="en-US" altLang="ja-JP" sz="2600" dirty="0">
              <a:latin typeface="ＭＳ 明朝" panose="02020609040205080304" pitchFamily="17" charset="-128"/>
              <a:ea typeface="ＭＳ 明朝" panose="02020609040205080304" pitchFamily="17" charset="-128"/>
            </a:endParaRPr>
          </a:p>
          <a:p>
            <a:pPr>
              <a:lnSpc>
                <a:spcPct val="90000"/>
              </a:lnSpc>
            </a:pPr>
            <a:r>
              <a:rPr kumimoji="0" lang="ja-JP" altLang="en-US" sz="2400" dirty="0">
                <a:latin typeface="ＭＳ 明朝" panose="02020609040205080304" pitchFamily="17" charset="-128"/>
                <a:ea typeface="ＭＳ 明朝" panose="02020609040205080304" pitchFamily="17" charset="-128"/>
              </a:rPr>
              <a:t>うばすてやま</a:t>
            </a:r>
            <a:r>
              <a:rPr kumimoji="0" lang="en-US" altLang="ja-JP" sz="2400" dirty="0">
                <a:latin typeface="ＭＳ 明朝" panose="02020609040205080304" pitchFamily="17" charset="-128"/>
                <a:ea typeface="ＭＳ 明朝" panose="02020609040205080304" pitchFamily="17" charset="-128"/>
              </a:rPr>
              <a:t>→</a:t>
            </a:r>
            <a:r>
              <a:rPr kumimoji="0" lang="ja-JP" altLang="en-US" sz="2400" dirty="0">
                <a:latin typeface="ＭＳ 明朝" panose="02020609040205080304" pitchFamily="17" charset="-128"/>
                <a:ea typeface="ＭＳ 明朝" panose="02020609040205080304" pitchFamily="17" charset="-128"/>
              </a:rPr>
              <a:t>楢山節考</a:t>
            </a:r>
            <a:r>
              <a:rPr kumimoji="0" lang="en-US" altLang="ja-JP" sz="2400" dirty="0">
                <a:latin typeface="ＭＳ 明朝" panose="02020609040205080304" pitchFamily="17" charset="-128"/>
                <a:ea typeface="ＭＳ 明朝" panose="02020609040205080304" pitchFamily="17" charset="-128"/>
              </a:rPr>
              <a:t>(1983)</a:t>
            </a:r>
            <a:r>
              <a:rPr kumimoji="0" lang="ja-JP" altLang="en-US" sz="2400" dirty="0">
                <a:latin typeface="ＭＳ 明朝" panose="02020609040205080304" pitchFamily="17" charset="-128"/>
                <a:ea typeface="ＭＳ 明朝" panose="02020609040205080304" pitchFamily="17" charset="-128"/>
              </a:rPr>
              <a:t>　監督：今村昌平　原作：深沢七郎。</a:t>
            </a:r>
            <a:r>
              <a:rPr kumimoji="0" lang="en-US" altLang="en-US" sz="2600" dirty="0" err="1">
                <a:latin typeface="ＭＳ 明朝" panose="02020609040205080304" pitchFamily="17" charset="-128"/>
                <a:ea typeface="ＭＳ 明朝" panose="02020609040205080304" pitchFamily="17" charset="-128"/>
              </a:rPr>
              <a:t>緒形</a:t>
            </a:r>
            <a:r>
              <a:rPr kumimoji="0" lang="ja-JP" altLang="ja-JP" sz="2600" dirty="0">
                <a:latin typeface="ＭＳ 明朝" panose="02020609040205080304" pitchFamily="17" charset="-128"/>
                <a:ea typeface="ＭＳ 明朝" panose="02020609040205080304" pitchFamily="17" charset="-128"/>
              </a:rPr>
              <a:t> </a:t>
            </a:r>
            <a:r>
              <a:rPr kumimoji="0" lang="en-US" altLang="en-US" sz="2600" dirty="0">
                <a:latin typeface="ＭＳ 明朝" panose="02020609040205080304" pitchFamily="17" charset="-128"/>
                <a:ea typeface="ＭＳ 明朝" panose="02020609040205080304" pitchFamily="17" charset="-128"/>
              </a:rPr>
              <a:t>拳</a:t>
            </a:r>
            <a:r>
              <a:rPr kumimoji="0" lang="ja-JP" altLang="en-US" sz="2600" dirty="0">
                <a:latin typeface="ＭＳ 明朝" panose="02020609040205080304" pitchFamily="17" charset="-128"/>
                <a:ea typeface="ＭＳ 明朝" panose="02020609040205080304" pitchFamily="17" charset="-128"/>
              </a:rPr>
              <a:t>。</a:t>
            </a:r>
            <a:r>
              <a:rPr kumimoji="0" lang="ja-JP" altLang="en-US" sz="2400" dirty="0">
                <a:latin typeface="ＭＳ 明朝" panose="02020609040205080304" pitchFamily="17" charset="-128"/>
                <a:ea typeface="ＭＳ 明朝" panose="02020609040205080304" pitchFamily="17" charset="-128"/>
              </a:rPr>
              <a:t>遺棄（ネグレクト）はあったかも知れない。</a:t>
            </a:r>
            <a:r>
              <a:rPr kumimoji="0" lang="en-US" altLang="ja-JP" sz="2400" dirty="0">
                <a:latin typeface="ＭＳ 明朝" panose="02020609040205080304" pitchFamily="17" charset="-128"/>
                <a:ea typeface="ＭＳ 明朝" panose="02020609040205080304" pitchFamily="17" charset="-128"/>
              </a:rPr>
              <a:t>→</a:t>
            </a:r>
            <a:r>
              <a:rPr kumimoji="0" lang="ja-JP" altLang="en-US" sz="2400" dirty="0">
                <a:latin typeface="ＭＳ 明朝" panose="02020609040205080304" pitchFamily="17" charset="-128"/>
                <a:ea typeface="ＭＳ 明朝" panose="02020609040205080304" pitchFamily="17" charset="-128"/>
              </a:rPr>
              <a:t>高齢者の孤独死　</a:t>
            </a:r>
            <a:r>
              <a:rPr kumimoji="0" lang="en-US" altLang="ja-JP" sz="2400" dirty="0">
                <a:latin typeface="ＭＳ 明朝" panose="02020609040205080304" pitchFamily="17" charset="-128"/>
                <a:ea typeface="ＭＳ 明朝" panose="02020609040205080304" pitchFamily="17" charset="-128"/>
              </a:rPr>
              <a:t>→</a:t>
            </a:r>
            <a:r>
              <a:rPr kumimoji="0" lang="en-US" altLang="en-US" sz="2600" b="1" dirty="0" err="1">
                <a:latin typeface="ＭＳ Ｐゴシック" panose="020B0600070205080204" pitchFamily="50" charset="-128"/>
                <a:ea typeface="ＭＳ 明朝" panose="02020609040205080304" pitchFamily="17" charset="-128"/>
              </a:rPr>
              <a:t>山姥</a:t>
            </a:r>
            <a:endParaRPr kumimoji="0" lang="en-US" altLang="ja-JP" sz="2600" dirty="0">
              <a:latin typeface="Helvetica" panose="020B0604020202020204" pitchFamily="34" charset="0"/>
              <a:ea typeface="ＭＳ 明朝" panose="02020609040205080304" pitchFamily="17" charset="-128"/>
            </a:endParaRPr>
          </a:p>
          <a:p>
            <a:pPr>
              <a:lnSpc>
                <a:spcPct val="90000"/>
              </a:lnSpc>
            </a:pPr>
            <a:r>
              <a:rPr kumimoji="0" lang="en-US" altLang="ja-JP" sz="1800" b="1" dirty="0">
                <a:latin typeface="ＭＳ 明朝" panose="02020609040205080304" pitchFamily="17" charset="-128"/>
                <a:ea typeface="ＭＳ 明朝" panose="02020609040205080304" pitchFamily="17" charset="-128"/>
              </a:rPr>
              <a:t>(</a:t>
            </a:r>
            <a:r>
              <a:rPr kumimoji="0" lang="en-US" altLang="en-US" sz="1800" b="1" dirty="0" err="1">
                <a:latin typeface="ＭＳ 明朝" panose="02020609040205080304" pitchFamily="17" charset="-128"/>
                <a:ea typeface="ＭＳ 明朝" panose="02020609040205080304" pitchFamily="17" charset="-128"/>
              </a:rPr>
              <a:t>やまうば</a:t>
            </a:r>
            <a:r>
              <a:rPr kumimoji="0" lang="en-US" altLang="en-US" sz="1800" dirty="0" err="1">
                <a:latin typeface="ＭＳ 明朝" panose="02020609040205080304" pitchFamily="17" charset="-128"/>
                <a:ea typeface="ＭＳ 明朝" panose="02020609040205080304" pitchFamily="17" charset="-128"/>
              </a:rPr>
              <a:t>、</a:t>
            </a:r>
            <a:r>
              <a:rPr kumimoji="0" lang="en-US" altLang="en-US" sz="1800" b="1" dirty="0" err="1">
                <a:latin typeface="ＭＳ 明朝" panose="02020609040205080304" pitchFamily="17" charset="-128"/>
                <a:ea typeface="ＭＳ 明朝" panose="02020609040205080304" pitchFamily="17" charset="-128"/>
              </a:rPr>
              <a:t>やまんば</a:t>
            </a:r>
            <a:r>
              <a:rPr kumimoji="0" lang="en-US" altLang="en-US" sz="1800" dirty="0" err="1">
                <a:latin typeface="ＭＳ 明朝" panose="02020609040205080304" pitchFamily="17" charset="-128"/>
                <a:ea typeface="ＭＳ 明朝" panose="02020609040205080304" pitchFamily="17" charset="-128"/>
              </a:rPr>
              <a:t>）は、奥山に棲む老女の怪</a:t>
            </a:r>
            <a:r>
              <a:rPr kumimoji="0" lang="en-US" altLang="en-US" sz="1800" dirty="0">
                <a:latin typeface="ＭＳ 明朝" panose="02020609040205080304" pitchFamily="17" charset="-128"/>
                <a:ea typeface="ＭＳ 明朝" panose="02020609040205080304" pitchFamily="17" charset="-128"/>
              </a:rPr>
              <a:t>。</a:t>
            </a:r>
            <a:r>
              <a:rPr kumimoji="0" lang="ja-JP" altLang="ja-JP" sz="1800" dirty="0">
                <a:latin typeface="ＭＳ 明朝" panose="02020609040205080304" pitchFamily="17" charset="-128"/>
                <a:ea typeface="ＭＳ 明朝" panose="02020609040205080304" pitchFamily="17" charset="-128"/>
              </a:rPr>
              <a:t> </a:t>
            </a:r>
            <a:r>
              <a:rPr kumimoji="0" lang="en-US" altLang="en-US" sz="1800" dirty="0" err="1">
                <a:latin typeface="ＭＳ 明朝" panose="02020609040205080304" pitchFamily="17" charset="-128"/>
                <a:ea typeface="ＭＳ 明朝" panose="02020609040205080304" pitchFamily="17" charset="-128"/>
              </a:rPr>
              <a:t>日本の</a:t>
            </a:r>
            <a:r>
              <a:rPr kumimoji="0" lang="en-US" altLang="en-US" sz="1800" dirty="0" err="1">
                <a:solidFill>
                  <a:srgbClr val="002EB8"/>
                </a:solidFill>
                <a:latin typeface="ＭＳ 明朝" panose="02020609040205080304" pitchFamily="17" charset="-128"/>
                <a:ea typeface="ＭＳ 明朝" panose="02020609040205080304" pitchFamily="17" charset="-128"/>
                <a:hlinkClick r:id="rId3"/>
              </a:rPr>
              <a:t>妖怪</a:t>
            </a:r>
            <a:r>
              <a:rPr kumimoji="0" lang="en-US" altLang="en-US" sz="1800" dirty="0" err="1">
                <a:latin typeface="ＭＳ 明朝" panose="02020609040205080304" pitchFamily="17" charset="-128"/>
                <a:ea typeface="ＭＳ 明朝" panose="02020609040205080304" pitchFamily="17" charset="-128"/>
              </a:rPr>
              <a:t>で、山に住み、人を食らうと考えられている。</a:t>
            </a:r>
            <a:r>
              <a:rPr kumimoji="0" lang="en-US" altLang="en-US" sz="1800" b="1" dirty="0" err="1">
                <a:latin typeface="ＭＳ 明朝" panose="02020609040205080304" pitchFamily="17" charset="-128"/>
                <a:ea typeface="ＭＳ 明朝" panose="02020609040205080304" pitchFamily="17" charset="-128"/>
              </a:rPr>
              <a:t>鬼婆</a:t>
            </a:r>
            <a:r>
              <a:rPr kumimoji="0" lang="en-US" altLang="en-US" sz="1800" dirty="0" err="1">
                <a:latin typeface="ＭＳ 明朝" panose="02020609040205080304" pitchFamily="17" charset="-128"/>
                <a:ea typeface="ＭＳ 明朝" panose="02020609040205080304" pitchFamily="17" charset="-128"/>
              </a:rPr>
              <a:t>（</a:t>
            </a:r>
            <a:r>
              <a:rPr kumimoji="0" lang="en-US" altLang="en-US" sz="1800" b="1" dirty="0" err="1">
                <a:latin typeface="ＭＳ 明朝" panose="02020609040205080304" pitchFamily="17" charset="-128"/>
                <a:ea typeface="ＭＳ 明朝" panose="02020609040205080304" pitchFamily="17" charset="-128"/>
              </a:rPr>
              <a:t>おにばば</a:t>
            </a:r>
            <a:r>
              <a:rPr kumimoji="0" lang="en-US" altLang="en-US" sz="1800" dirty="0">
                <a:latin typeface="ＭＳ 明朝" panose="02020609040205080304" pitchFamily="17" charset="-128"/>
                <a:ea typeface="ＭＳ 明朝" panose="02020609040205080304" pitchFamily="17" charset="-128"/>
              </a:rPr>
              <a:t>）、</a:t>
            </a:r>
            <a:r>
              <a:rPr kumimoji="0" lang="en-US" altLang="en-US" sz="1800" b="1" dirty="0" err="1">
                <a:latin typeface="ＭＳ 明朝" panose="02020609040205080304" pitchFamily="17" charset="-128"/>
                <a:ea typeface="ＭＳ 明朝" panose="02020609040205080304" pitchFamily="17" charset="-128"/>
              </a:rPr>
              <a:t>鬼女</a:t>
            </a:r>
            <a:r>
              <a:rPr kumimoji="0" lang="en-US" altLang="en-US" sz="1800" dirty="0" err="1">
                <a:latin typeface="ＭＳ 明朝" panose="02020609040205080304" pitchFamily="17" charset="-128"/>
                <a:ea typeface="ＭＳ 明朝" panose="02020609040205080304" pitchFamily="17" charset="-128"/>
              </a:rPr>
              <a:t>（</a:t>
            </a:r>
            <a:r>
              <a:rPr kumimoji="0" lang="en-US" altLang="en-US" sz="1800" b="1" dirty="0" err="1">
                <a:latin typeface="ＭＳ 明朝" panose="02020609040205080304" pitchFamily="17" charset="-128"/>
                <a:ea typeface="ＭＳ 明朝" panose="02020609040205080304" pitchFamily="17" charset="-128"/>
              </a:rPr>
              <a:t>きじょ</a:t>
            </a:r>
            <a:r>
              <a:rPr kumimoji="0" lang="en-US" altLang="en-US" sz="1800" dirty="0">
                <a:latin typeface="ＭＳ 明朝" panose="02020609040205080304" pitchFamily="17" charset="-128"/>
                <a:ea typeface="ＭＳ 明朝" panose="02020609040205080304" pitchFamily="17" charset="-128"/>
              </a:rPr>
              <a:t>）</a:t>
            </a:r>
            <a:endParaRPr kumimoji="0" lang="en-US" altLang="ja-JP" sz="1800" dirty="0">
              <a:latin typeface="ＭＳ 明朝" panose="02020609040205080304" pitchFamily="17" charset="-128"/>
              <a:ea typeface="ＭＳ 明朝" panose="02020609040205080304"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1538"/>
                                        </p:tgtEl>
                                        <p:attrNameLst>
                                          <p:attrName>style.visibility</p:attrName>
                                        </p:attrNameLst>
                                      </p:cBhvr>
                                      <p:to>
                                        <p:strVal val="visible"/>
                                      </p:to>
                                    </p:set>
                                    <p:anim calcmode="lin" valueType="num">
                                      <p:cBhvr additive="base">
                                        <p:cTn id="7" dur="500" fill="hold"/>
                                        <p:tgtEl>
                                          <p:spTgt spid="321538"/>
                                        </p:tgtEl>
                                        <p:attrNameLst>
                                          <p:attrName>ppt_x</p:attrName>
                                        </p:attrNameLst>
                                      </p:cBhvr>
                                      <p:tavLst>
                                        <p:tav tm="0">
                                          <p:val>
                                            <p:strVal val="#ppt_x"/>
                                          </p:val>
                                        </p:tav>
                                        <p:tav tm="100000">
                                          <p:val>
                                            <p:strVal val="#ppt_x"/>
                                          </p:val>
                                        </p:tav>
                                      </p:tavLst>
                                    </p:anim>
                                    <p:anim calcmode="lin" valueType="num">
                                      <p:cBhvr additive="base">
                                        <p:cTn id="8" dur="500" fill="hold"/>
                                        <p:tgtEl>
                                          <p:spTgt spid="3215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1539">
                                            <p:txEl>
                                              <p:pRg st="0" end="0"/>
                                            </p:txEl>
                                          </p:spTgt>
                                        </p:tgtEl>
                                        <p:attrNameLst>
                                          <p:attrName>style.visibility</p:attrName>
                                        </p:attrNameLst>
                                      </p:cBhvr>
                                      <p:to>
                                        <p:strVal val="visible"/>
                                      </p:to>
                                    </p:set>
                                    <p:anim calcmode="lin" valueType="num">
                                      <p:cBhvr additive="base">
                                        <p:cTn id="13" dur="500" fill="hold"/>
                                        <p:tgtEl>
                                          <p:spTgt spid="3215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1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1539">
                                            <p:txEl>
                                              <p:pRg st="1" end="1"/>
                                            </p:txEl>
                                          </p:spTgt>
                                        </p:tgtEl>
                                        <p:attrNameLst>
                                          <p:attrName>style.visibility</p:attrName>
                                        </p:attrNameLst>
                                      </p:cBhvr>
                                      <p:to>
                                        <p:strVal val="visible"/>
                                      </p:to>
                                    </p:set>
                                    <p:anim calcmode="lin" valueType="num">
                                      <p:cBhvr additive="base">
                                        <p:cTn id="19" dur="500" fill="hold"/>
                                        <p:tgtEl>
                                          <p:spTgt spid="3215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1539">
                                            <p:txEl>
                                              <p:pRg st="2" end="2"/>
                                            </p:txEl>
                                          </p:spTgt>
                                        </p:tgtEl>
                                        <p:attrNameLst>
                                          <p:attrName>style.visibility</p:attrName>
                                        </p:attrNameLst>
                                      </p:cBhvr>
                                      <p:to>
                                        <p:strVal val="visible"/>
                                      </p:to>
                                    </p:set>
                                    <p:anim calcmode="lin" valueType="num">
                                      <p:cBhvr additive="base">
                                        <p:cTn id="25" dur="500" fill="hold"/>
                                        <p:tgtEl>
                                          <p:spTgt spid="32153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1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1539">
                                            <p:txEl>
                                              <p:pRg st="3" end="3"/>
                                            </p:txEl>
                                          </p:spTgt>
                                        </p:tgtEl>
                                        <p:attrNameLst>
                                          <p:attrName>style.visibility</p:attrName>
                                        </p:attrNameLst>
                                      </p:cBhvr>
                                      <p:to>
                                        <p:strVal val="visible"/>
                                      </p:to>
                                    </p:set>
                                    <p:anim calcmode="lin" valueType="num">
                                      <p:cBhvr additive="base">
                                        <p:cTn id="31" dur="500" fill="hold"/>
                                        <p:tgtEl>
                                          <p:spTgt spid="32153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15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21539">
                                            <p:txEl>
                                              <p:pRg st="4" end="4"/>
                                            </p:txEl>
                                          </p:spTgt>
                                        </p:tgtEl>
                                        <p:attrNameLst>
                                          <p:attrName>style.visibility</p:attrName>
                                        </p:attrNameLst>
                                      </p:cBhvr>
                                      <p:to>
                                        <p:strVal val="visible"/>
                                      </p:to>
                                    </p:set>
                                    <p:anim calcmode="lin" valueType="num">
                                      <p:cBhvr additive="base">
                                        <p:cTn id="37" dur="500" fill="hold"/>
                                        <p:tgtEl>
                                          <p:spTgt spid="32153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1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21539">
                                            <p:txEl>
                                              <p:pRg st="5" end="5"/>
                                            </p:txEl>
                                          </p:spTgt>
                                        </p:tgtEl>
                                        <p:attrNameLst>
                                          <p:attrName>style.visibility</p:attrName>
                                        </p:attrNameLst>
                                      </p:cBhvr>
                                      <p:to>
                                        <p:strVal val="visible"/>
                                      </p:to>
                                    </p:set>
                                    <p:anim calcmode="lin" valueType="num">
                                      <p:cBhvr additive="base">
                                        <p:cTn id="43" dur="500" fill="hold"/>
                                        <p:tgtEl>
                                          <p:spTgt spid="32153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15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p:bldP spid="3215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第７回</a:t>
            </a:r>
            <a:r>
              <a:rPr lang="ja-JP" altLang="en-US" dirty="0"/>
              <a:t>のテーマ</a:t>
            </a:r>
            <a:endParaRPr lang="en-US" dirty="0"/>
          </a:p>
        </p:txBody>
      </p:sp>
      <p:sp>
        <p:nvSpPr>
          <p:cNvPr id="427011" name="Rectangle 3"/>
          <p:cNvSpPr>
            <a:spLocks noGrp="1" noChangeArrowheads="1"/>
          </p:cNvSpPr>
          <p:nvPr>
            <p:ph type="body" idx="1"/>
          </p:nvPr>
        </p:nvSpPr>
        <p:spPr>
          <a:xfrm>
            <a:off x="683568" y="1700808"/>
            <a:ext cx="7511243" cy="4222577"/>
          </a:xfrm>
        </p:spPr>
        <p:txBody>
          <a:bodyPr/>
          <a:lstStyle/>
          <a:p>
            <a:pPr marL="0" indent="0" eaLnBrk="1" hangingPunct="1">
              <a:lnSpc>
                <a:spcPct val="90000"/>
              </a:lnSpc>
              <a:buNone/>
            </a:pPr>
            <a:r>
              <a:rPr lang="en-US" altLang="ja-JP" sz="3200" dirty="0"/>
              <a:t>【</a:t>
            </a:r>
            <a:r>
              <a:rPr lang="ja-JP" altLang="en-US" sz="3200" dirty="0"/>
              <a:t>家族機能と社会的支援</a:t>
            </a:r>
            <a:r>
              <a:rPr lang="en-US" altLang="ja-JP" sz="3200" dirty="0"/>
              <a:t>】</a:t>
            </a:r>
            <a:r>
              <a:rPr lang="ja-JP" altLang="en-US" sz="3200" dirty="0"/>
              <a:t>子どもの養育と社会化、老親の扶養　　　　　　　　　　　　　　　　　</a:t>
            </a:r>
            <a:endParaRPr lang="en-US" altLang="ja-JP" sz="3200" dirty="0"/>
          </a:p>
          <a:p>
            <a:pPr marL="0" indent="0" eaLnBrk="1" hangingPunct="1">
              <a:lnSpc>
                <a:spcPct val="90000"/>
              </a:lnSpc>
              <a:buNone/>
            </a:pPr>
            <a:endParaRPr lang="en-US" altLang="ja-JP" sz="3200" dirty="0"/>
          </a:p>
          <a:p>
            <a:pPr marL="0" indent="0" eaLnBrk="1" hangingPunct="1">
              <a:lnSpc>
                <a:spcPct val="90000"/>
              </a:lnSpc>
              <a:buNone/>
            </a:pPr>
            <a:r>
              <a:rPr lang="en-US" altLang="ja-JP" sz="3200" dirty="0"/>
              <a:t>【</a:t>
            </a:r>
            <a:r>
              <a:rPr lang="ja-JP" altLang="en-US" sz="3200" dirty="0"/>
              <a:t>事前学習</a:t>
            </a:r>
            <a:r>
              <a:rPr lang="en-US" altLang="ja-JP" sz="3200" dirty="0"/>
              <a:t>】</a:t>
            </a:r>
            <a:r>
              <a:rPr lang="ja-JP" altLang="en-US" sz="3200" dirty="0"/>
              <a:t>子の養育・老親の扶養を支援する社会福祉サービスについて整理してみよう。</a:t>
            </a:r>
            <a:r>
              <a:rPr lang="en-US" altLang="ja-JP" sz="3200" dirty="0"/>
              <a:t>【</a:t>
            </a:r>
            <a:r>
              <a:rPr lang="ja-JP" altLang="en-US" sz="3200" dirty="0"/>
              <a:t>事後学習</a:t>
            </a:r>
            <a:r>
              <a:rPr lang="en-US" altLang="ja-JP" sz="3200" dirty="0"/>
              <a:t>】</a:t>
            </a:r>
            <a:r>
              <a:rPr lang="ja-JP" altLang="en-US" sz="3200" dirty="0"/>
              <a:t>家族機能の補完としての社会的支援の限界について検討してみよう。</a:t>
            </a:r>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extLst>
      <p:ext uri="{BB962C8B-B14F-4D97-AF65-F5344CB8AC3E}">
        <p14:creationId xmlns:p14="http://schemas.microsoft.com/office/powerpoint/2010/main" val="270246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7C83E188-8296-FB55-83ED-4523BD2404E5}"/>
              </a:ext>
            </a:extLst>
          </p:cNvPr>
          <p:cNvSpPr>
            <a:spLocks noGrp="1" noChangeArrowheads="1"/>
          </p:cNvSpPr>
          <p:nvPr>
            <p:ph type="title"/>
          </p:nvPr>
        </p:nvSpPr>
        <p:spPr>
          <a:xfrm>
            <a:off x="574674" y="304801"/>
            <a:ext cx="8317805" cy="1179984"/>
          </a:xfrm>
          <a:noFill/>
        </p:spPr>
        <p:txBody>
          <a:bodyPr anchor="t"/>
          <a:lstStyle/>
          <a:p>
            <a:r>
              <a:rPr kumimoji="0" lang="ja-JP" altLang="en-US" dirty="0">
                <a:latin typeface="ＭＳ 明朝" panose="02020609040205080304" pitchFamily="17" charset="-128"/>
                <a:ea typeface="ＭＳ 明朝" panose="02020609040205080304" pitchFamily="17" charset="-128"/>
              </a:rPr>
              <a:t>長寿命の名称</a:t>
            </a:r>
            <a:r>
              <a:rPr kumimoji="0" lang="en-US" altLang="ja-JP" dirty="0">
                <a:latin typeface="ＭＳ 明朝" panose="02020609040205080304" pitchFamily="17" charset="-128"/>
                <a:ea typeface="ＭＳ 明朝" panose="02020609040205080304" pitchFamily="17" charset="-128"/>
              </a:rPr>
              <a:t>←</a:t>
            </a:r>
            <a:br>
              <a:rPr kumimoji="0" lang="en-US" altLang="ja-JP" dirty="0">
                <a:latin typeface="ＭＳ 明朝" panose="02020609040205080304" pitchFamily="17" charset="-128"/>
                <a:ea typeface="ＭＳ 明朝" panose="02020609040205080304" pitchFamily="17" charset="-128"/>
              </a:rPr>
            </a:br>
            <a:r>
              <a:rPr kumimoji="0" lang="ja-JP" altLang="en-US" dirty="0">
                <a:latin typeface="ＭＳ 明朝" panose="02020609040205080304" pitchFamily="17" charset="-128"/>
                <a:ea typeface="ＭＳ 明朝" panose="02020609040205080304" pitchFamily="17" charset="-128"/>
              </a:rPr>
              <a:t>一般的には（長生き＝幸せ）</a:t>
            </a:r>
            <a:r>
              <a:rPr kumimoji="0" lang="ja-JP" altLang="en-US" sz="2400" dirty="0">
                <a:solidFill>
                  <a:srgbClr val="FF0000"/>
                </a:solidFill>
                <a:latin typeface="ＭＳ 明朝" panose="02020609040205080304" pitchFamily="17" charset="-128"/>
                <a:ea typeface="ＭＳ 明朝" panose="02020609040205080304" pitchFamily="17" charset="-128"/>
              </a:rPr>
              <a:t>次回ここから</a:t>
            </a:r>
            <a:endParaRPr kumimoji="0" lang="ja-JP" altLang="en-US" dirty="0">
              <a:solidFill>
                <a:srgbClr val="FF0000"/>
              </a:solidFill>
              <a:latin typeface="ＭＳ 明朝" panose="02020609040205080304" pitchFamily="17" charset="-128"/>
              <a:ea typeface="ＭＳ 明朝" panose="02020609040205080304" pitchFamily="17" charset="-128"/>
            </a:endParaRPr>
          </a:p>
        </p:txBody>
      </p:sp>
      <p:sp>
        <p:nvSpPr>
          <p:cNvPr id="329731" name="Rectangle 3">
            <a:extLst>
              <a:ext uri="{FF2B5EF4-FFF2-40B4-BE49-F238E27FC236}">
                <a16:creationId xmlns:a16="http://schemas.microsoft.com/office/drawing/2014/main" id="{6481A4BF-4298-90AA-396D-B0CEDD645D19}"/>
              </a:ext>
            </a:extLst>
          </p:cNvPr>
          <p:cNvSpPr>
            <a:spLocks noGrp="1" noChangeArrowheads="1"/>
          </p:cNvSpPr>
          <p:nvPr>
            <p:ph type="body" idx="1"/>
          </p:nvPr>
        </p:nvSpPr>
        <p:spPr>
          <a:xfrm>
            <a:off x="566738" y="1752600"/>
            <a:ext cx="8043862" cy="4876800"/>
          </a:xfrm>
        </p:spPr>
        <p:txBody>
          <a:bodyPr/>
          <a:lstStyle/>
          <a:p>
            <a:pPr>
              <a:lnSpc>
                <a:spcPct val="90000"/>
              </a:lnSpc>
            </a:pPr>
            <a:r>
              <a:rPr kumimoji="0" lang="en-US" altLang="en-US" sz="2800" dirty="0" err="1">
                <a:ea typeface="ＭＳ 明朝" panose="02020609040205080304" pitchFamily="17" charset="-128"/>
              </a:rPr>
              <a:t>還暦</a:t>
            </a:r>
            <a:r>
              <a:rPr kumimoji="0" lang="en-US" altLang="en-US" sz="2800" dirty="0">
                <a:ea typeface="ＭＳ 明朝" panose="02020609040205080304" pitchFamily="17" charset="-128"/>
              </a:rPr>
              <a:t>：</a:t>
            </a:r>
            <a:endParaRPr kumimoji="0" lang="en-US" altLang="ja-JP" sz="2800" dirty="0">
              <a:ea typeface="ＭＳ 明朝" panose="02020609040205080304" pitchFamily="17" charset="-128"/>
            </a:endParaRPr>
          </a:p>
          <a:p>
            <a:pPr>
              <a:lnSpc>
                <a:spcPct val="90000"/>
              </a:lnSpc>
              <a:buFont typeface="Wingdings" panose="05000000000000000000" pitchFamily="2" charset="2"/>
              <a:buChar char="Ø"/>
            </a:pPr>
            <a:r>
              <a:rPr kumimoji="0" lang="ja-JP" altLang="en-US" sz="2000" dirty="0">
                <a:ea typeface="ＭＳ 明朝" panose="02020609040205080304" pitchFamily="17" charset="-128"/>
              </a:rPr>
              <a:t>かんれき。数え年</a:t>
            </a:r>
            <a:r>
              <a:rPr kumimoji="0" lang="en-US" altLang="ja-JP" sz="2000" dirty="0">
                <a:latin typeface="ＭＳ 明朝" panose="02020609040205080304" pitchFamily="17" charset="-128"/>
                <a:ea typeface="ＭＳ 明朝" panose="02020609040205080304" pitchFamily="17" charset="-128"/>
              </a:rPr>
              <a:t>61</a:t>
            </a:r>
            <a:r>
              <a:rPr kumimoji="0" lang="en-US" altLang="en-US" sz="2000" dirty="0">
                <a:ea typeface="ＭＳ 明朝" panose="02020609040205080304" pitchFamily="17" charset="-128"/>
              </a:rPr>
              <a:t>（満</a:t>
            </a:r>
            <a:r>
              <a:rPr kumimoji="0" lang="en-US" altLang="ja-JP" sz="2000" dirty="0">
                <a:latin typeface="ＭＳ 明朝" panose="02020609040205080304" pitchFamily="17" charset="-128"/>
                <a:ea typeface="ＭＳ 明朝" panose="02020609040205080304" pitchFamily="17" charset="-128"/>
              </a:rPr>
              <a:t>60</a:t>
            </a:r>
            <a:r>
              <a:rPr kumimoji="0" lang="en-US" altLang="en-US" sz="2000" dirty="0">
                <a:ea typeface="ＭＳ 明朝" panose="02020609040205080304" pitchFamily="17" charset="-128"/>
              </a:rPr>
              <a:t>）歳</a:t>
            </a:r>
            <a:r>
              <a:rPr kumimoji="0" lang="ja-JP" altLang="en-US" sz="2000" dirty="0">
                <a:ea typeface="ＭＳ 明朝" panose="02020609040205080304" pitchFamily="17" charset="-128"/>
              </a:rPr>
              <a:t>。「還」は「かえる」「もどる」</a:t>
            </a:r>
            <a:r>
              <a:rPr kumimoji="0" lang="en-US" altLang="ja-JP" sz="2000" dirty="0">
                <a:latin typeface="ＭＳ 明朝" panose="02020609040205080304" pitchFamily="17" charset="-128"/>
                <a:ea typeface="ＭＳ 明朝" panose="02020609040205080304" pitchFamily="17" charset="-128"/>
                <a:hlinkClick r:id="rId3"/>
              </a:rPr>
              <a:t>12</a:t>
            </a:r>
            <a:r>
              <a:rPr kumimoji="0" lang="ky-KG" altLang="en-US" sz="2000" dirty="0">
                <a:latin typeface="ＭＳ 明朝" panose="02020609040205080304" pitchFamily="17" charset="-128"/>
                <a:ea typeface="ＭＳ 明朝" panose="02020609040205080304" pitchFamily="17" charset="-128"/>
                <a:hlinkClick r:id="rId3"/>
              </a:rPr>
              <a:t>支</a:t>
            </a:r>
            <a:r>
              <a:rPr kumimoji="0" lang="ja-JP" altLang="ky-KG" sz="2000" dirty="0">
                <a:latin typeface="ＭＳ 明朝" panose="02020609040205080304" pitchFamily="17" charset="-128"/>
                <a:ea typeface="ＭＳ 明朝" panose="02020609040205080304" pitchFamily="17" charset="-128"/>
                <a:hlinkClick r:id="rId3"/>
              </a:rPr>
              <a:t>と陰陽五行説の組み合わせ。</a:t>
            </a:r>
            <a:r>
              <a:rPr kumimoji="0" lang="ja-JP" altLang="en-US" sz="2000" dirty="0">
                <a:ea typeface="ＭＳ 明朝" panose="02020609040205080304" pitchFamily="17" charset="-128"/>
              </a:rPr>
              <a:t>赤いちゃんちゃんこや赤い頭巾などを贈る風習。</a:t>
            </a:r>
            <a:r>
              <a:rPr kumimoji="0" lang="en-US" altLang="en-US" sz="2000" dirty="0" err="1">
                <a:ea typeface="ＭＳ 明朝" panose="02020609040205080304" pitchFamily="17" charset="-128"/>
              </a:rPr>
              <a:t>赤は魔除け</a:t>
            </a:r>
            <a:r>
              <a:rPr kumimoji="0" lang="ja-JP" altLang="en-US" sz="2000" dirty="0">
                <a:ea typeface="ＭＳ 明朝" panose="02020609040205080304" pitchFamily="17" charset="-128"/>
              </a:rPr>
              <a:t>。</a:t>
            </a:r>
            <a:endParaRPr kumimoji="0" lang="en-US" altLang="ja-JP" sz="2800" dirty="0">
              <a:ea typeface="ＭＳ 明朝" panose="02020609040205080304" pitchFamily="17" charset="-128"/>
            </a:endParaRPr>
          </a:p>
          <a:p>
            <a:pPr>
              <a:lnSpc>
                <a:spcPct val="90000"/>
              </a:lnSpc>
            </a:pPr>
            <a:r>
              <a:rPr kumimoji="0" lang="en-US" altLang="en-US" sz="2800" dirty="0" err="1">
                <a:ea typeface="ＭＳ 明朝" panose="02020609040205080304" pitchFamily="17" charset="-128"/>
              </a:rPr>
              <a:t>古希</a:t>
            </a:r>
            <a:r>
              <a:rPr kumimoji="0" lang="en-US" altLang="en-US" sz="2800" dirty="0">
                <a:ea typeface="ＭＳ 明朝" panose="02020609040205080304" pitchFamily="17" charset="-128"/>
              </a:rPr>
              <a:t>：</a:t>
            </a:r>
            <a:endParaRPr kumimoji="0" lang="en-US" altLang="ja-JP" sz="2800" dirty="0">
              <a:ea typeface="ＭＳ 明朝" panose="02020609040205080304" pitchFamily="17" charset="-128"/>
            </a:endParaRPr>
          </a:p>
          <a:p>
            <a:pPr>
              <a:lnSpc>
                <a:spcPct val="90000"/>
              </a:lnSpc>
              <a:buFont typeface="Wingdings" panose="05000000000000000000" pitchFamily="2" charset="2"/>
              <a:buChar char="Ø"/>
            </a:pPr>
            <a:r>
              <a:rPr kumimoji="0" lang="ja-JP" altLang="en-US" sz="2000" dirty="0">
                <a:ea typeface="ＭＳ 明朝" panose="02020609040205080304" pitchFamily="17" charset="-128"/>
              </a:rPr>
              <a:t>こき。数え年</a:t>
            </a:r>
            <a:r>
              <a:rPr kumimoji="0" lang="en-US" altLang="ja-JP" sz="2000" dirty="0">
                <a:latin typeface="ＭＳ 明朝" panose="02020609040205080304" pitchFamily="17" charset="-128"/>
                <a:ea typeface="ＭＳ 明朝" panose="02020609040205080304" pitchFamily="17" charset="-128"/>
              </a:rPr>
              <a:t>70</a:t>
            </a:r>
            <a:r>
              <a:rPr kumimoji="0" lang="en-US" altLang="en-US" sz="2000" dirty="0">
                <a:ea typeface="ＭＳ 明朝" panose="02020609040205080304" pitchFamily="17" charset="-128"/>
              </a:rPr>
              <a:t>（満</a:t>
            </a:r>
            <a:r>
              <a:rPr kumimoji="0" lang="en-US" altLang="ja-JP" sz="2000" dirty="0">
                <a:latin typeface="ＭＳ 明朝" panose="02020609040205080304" pitchFamily="17" charset="-128"/>
                <a:ea typeface="ＭＳ 明朝" panose="02020609040205080304" pitchFamily="17" charset="-128"/>
              </a:rPr>
              <a:t>69</a:t>
            </a:r>
            <a:r>
              <a:rPr kumimoji="0" lang="ja-JP" altLang="en-US" sz="2000" dirty="0">
                <a:ea typeface="ＭＳ 明朝" panose="02020609040205080304" pitchFamily="17" charset="-128"/>
              </a:rPr>
              <a:t>歳</a:t>
            </a:r>
            <a:r>
              <a:rPr kumimoji="0" lang="en-US" altLang="en-US" sz="2000" dirty="0">
                <a:ea typeface="ＭＳ 明朝" panose="02020609040205080304" pitchFamily="17" charset="-128"/>
              </a:rPr>
              <a:t>）。</a:t>
            </a:r>
            <a:r>
              <a:rPr kumimoji="0" lang="en-US" altLang="en-US" sz="2000" dirty="0" err="1">
                <a:ea typeface="ＭＳ 明朝" panose="02020609040205080304" pitchFamily="17" charset="-128"/>
              </a:rPr>
              <a:t>中国唐代の詩人</a:t>
            </a:r>
            <a:r>
              <a:rPr kumimoji="0" lang="en-US" altLang="ja-JP" sz="2000" dirty="0" err="1">
                <a:ea typeface="ＭＳ 明朝" panose="02020609040205080304" pitchFamily="17" charset="-128"/>
              </a:rPr>
              <a:t>『</a:t>
            </a:r>
            <a:r>
              <a:rPr kumimoji="0" lang="en-US" altLang="en-US" sz="2000" dirty="0" err="1">
                <a:ea typeface="ＭＳ 明朝" panose="02020609040205080304" pitchFamily="17" charset="-128"/>
              </a:rPr>
              <a:t>杜甫</a:t>
            </a:r>
            <a:r>
              <a:rPr kumimoji="0" lang="en-US" altLang="ja-JP" sz="2000" dirty="0" err="1">
                <a:ea typeface="ＭＳ 明朝" panose="02020609040205080304" pitchFamily="17" charset="-128"/>
              </a:rPr>
              <a:t>』</a:t>
            </a:r>
            <a:r>
              <a:rPr kumimoji="0" lang="en-US" altLang="en-US" sz="2000" dirty="0" err="1">
                <a:ea typeface="ＭＳ 明朝" panose="02020609040205080304" pitchFamily="17" charset="-128"/>
              </a:rPr>
              <a:t>の「曲江詩」の詩句にある「人生七十古来稀なり」に由来</a:t>
            </a:r>
            <a:r>
              <a:rPr kumimoji="0" lang="ja-JP" altLang="en-US" sz="2000" dirty="0">
                <a:ea typeface="ＭＳ 明朝" panose="02020609040205080304" pitchFamily="17" charset="-128"/>
              </a:rPr>
              <a:t>。</a:t>
            </a:r>
            <a:r>
              <a:rPr kumimoji="0" lang="en-US" altLang="en-US" sz="2000" dirty="0" err="1">
                <a:ea typeface="ＭＳ 明朝" panose="02020609040205080304" pitchFamily="17" charset="-128"/>
              </a:rPr>
              <a:t>紫色</a:t>
            </a:r>
            <a:endParaRPr kumimoji="0" lang="en-US" altLang="ja-JP" sz="2000" dirty="0">
              <a:ea typeface="ＭＳ 明朝" panose="02020609040205080304" pitchFamily="17" charset="-128"/>
            </a:endParaRPr>
          </a:p>
          <a:p>
            <a:pPr>
              <a:lnSpc>
                <a:spcPct val="90000"/>
              </a:lnSpc>
            </a:pPr>
            <a:r>
              <a:rPr kumimoji="0" lang="en-US" altLang="en-US" sz="2800" dirty="0" err="1">
                <a:ea typeface="ＭＳ 明朝" panose="02020609040205080304" pitchFamily="17" charset="-128"/>
              </a:rPr>
              <a:t>喜寿</a:t>
            </a:r>
            <a:r>
              <a:rPr kumimoji="0" lang="en-US" altLang="en-US" sz="2800" dirty="0">
                <a:ea typeface="ＭＳ 明朝" panose="02020609040205080304" pitchFamily="17" charset="-128"/>
              </a:rPr>
              <a:t>：</a:t>
            </a:r>
            <a:endParaRPr kumimoji="0" lang="en-US" altLang="ja-JP" sz="2800" dirty="0">
              <a:ea typeface="ＭＳ 明朝" panose="02020609040205080304" pitchFamily="17" charset="-128"/>
            </a:endParaRPr>
          </a:p>
          <a:p>
            <a:pPr>
              <a:lnSpc>
                <a:spcPct val="90000"/>
              </a:lnSpc>
              <a:buFont typeface="Wingdings" panose="05000000000000000000" pitchFamily="2" charset="2"/>
              <a:buChar char="Ø"/>
            </a:pPr>
            <a:r>
              <a:rPr kumimoji="0" lang="ja-JP" altLang="en-US" sz="2000" dirty="0">
                <a:ea typeface="ＭＳ 明朝" panose="02020609040205080304" pitchFamily="17" charset="-128"/>
              </a:rPr>
              <a:t>きじゅ。数え年</a:t>
            </a:r>
            <a:r>
              <a:rPr kumimoji="0" lang="en-US" altLang="ja-JP" sz="2000" dirty="0">
                <a:latin typeface="ＭＳ 明朝" panose="02020609040205080304" pitchFamily="17" charset="-128"/>
                <a:ea typeface="ＭＳ 明朝" panose="02020609040205080304" pitchFamily="17" charset="-128"/>
              </a:rPr>
              <a:t>77</a:t>
            </a:r>
            <a:r>
              <a:rPr kumimoji="0" lang="en-US" altLang="en-US" sz="2000" dirty="0">
                <a:ea typeface="ＭＳ 明朝" panose="02020609040205080304" pitchFamily="17" charset="-128"/>
              </a:rPr>
              <a:t>（満</a:t>
            </a:r>
            <a:r>
              <a:rPr kumimoji="0" lang="en-US" altLang="ja-JP" sz="2000" dirty="0">
                <a:latin typeface="ＭＳ 明朝" panose="02020609040205080304" pitchFamily="17" charset="-128"/>
                <a:ea typeface="ＭＳ 明朝" panose="02020609040205080304" pitchFamily="17" charset="-128"/>
              </a:rPr>
              <a:t>76</a:t>
            </a:r>
            <a:r>
              <a:rPr kumimoji="0" lang="en-US" altLang="en-US" sz="2000" dirty="0">
                <a:ea typeface="ＭＳ 明朝" panose="02020609040205080304" pitchFamily="17" charset="-128"/>
              </a:rPr>
              <a:t>）歳</a:t>
            </a:r>
            <a:r>
              <a:rPr kumimoji="0" lang="ja-JP" altLang="en-US" sz="2000" dirty="0">
                <a:ea typeface="ＭＳ 明朝" panose="02020609040205080304" pitchFamily="17" charset="-128"/>
              </a:rPr>
              <a:t>。「喜の字の祝い」「喜の字の齢（よわい）」</a:t>
            </a:r>
            <a:endParaRPr kumimoji="0" lang="en-US" altLang="ja-JP" sz="2000" dirty="0">
              <a:ea typeface="ＭＳ 明朝" panose="02020609040205080304" pitchFamily="17" charset="-128"/>
            </a:endParaRPr>
          </a:p>
          <a:p>
            <a:pPr>
              <a:lnSpc>
                <a:spcPct val="90000"/>
              </a:lnSpc>
            </a:pPr>
            <a:r>
              <a:rPr kumimoji="0" lang="en-US" altLang="en-US" sz="2800" dirty="0" err="1">
                <a:ea typeface="ＭＳ 明朝" panose="02020609040205080304" pitchFamily="17" charset="-128"/>
              </a:rPr>
              <a:t>米寿</a:t>
            </a:r>
            <a:r>
              <a:rPr kumimoji="0" lang="en-US" altLang="en-US" sz="2800" dirty="0">
                <a:ea typeface="ＭＳ 明朝" panose="02020609040205080304" pitchFamily="17" charset="-128"/>
              </a:rPr>
              <a:t>：</a:t>
            </a:r>
            <a:endParaRPr kumimoji="0" lang="en-US" altLang="ja-JP" sz="2800" b="1" dirty="0">
              <a:ea typeface="ＭＳ 明朝" panose="02020609040205080304" pitchFamily="17" charset="-128"/>
            </a:endParaRPr>
          </a:p>
          <a:p>
            <a:pPr>
              <a:lnSpc>
                <a:spcPct val="90000"/>
              </a:lnSpc>
              <a:buFont typeface="Wingdings" panose="05000000000000000000" pitchFamily="2" charset="2"/>
              <a:buChar char="Ø"/>
            </a:pPr>
            <a:r>
              <a:rPr kumimoji="0" lang="ja-JP" altLang="en-US" sz="2000" dirty="0">
                <a:ea typeface="ＭＳ 明朝" panose="02020609040205080304" pitchFamily="17" charset="-128"/>
              </a:rPr>
              <a:t>べいじゅ：数え年</a:t>
            </a:r>
            <a:r>
              <a:rPr kumimoji="0" lang="en-US" altLang="ja-JP" sz="2000" dirty="0">
                <a:latin typeface="ＭＳ 明朝" panose="02020609040205080304" pitchFamily="17" charset="-128"/>
                <a:ea typeface="ＭＳ 明朝" panose="02020609040205080304" pitchFamily="17" charset="-128"/>
              </a:rPr>
              <a:t>88</a:t>
            </a:r>
            <a:r>
              <a:rPr kumimoji="0" lang="en-US" altLang="en-US" sz="2000" dirty="0">
                <a:ea typeface="ＭＳ 明朝" panose="02020609040205080304" pitchFamily="17" charset="-128"/>
              </a:rPr>
              <a:t>歳（満</a:t>
            </a:r>
            <a:r>
              <a:rPr kumimoji="0" lang="en-US" altLang="ja-JP" sz="2000" dirty="0">
                <a:latin typeface="ＭＳ 明朝" panose="02020609040205080304" pitchFamily="17" charset="-128"/>
                <a:ea typeface="ＭＳ 明朝" panose="02020609040205080304" pitchFamily="17" charset="-128"/>
              </a:rPr>
              <a:t>87</a:t>
            </a:r>
            <a:r>
              <a:rPr kumimoji="0" lang="en-US" altLang="en-US" sz="2000" dirty="0">
                <a:ea typeface="ＭＳ 明朝" panose="02020609040205080304" pitchFamily="17" charset="-128"/>
              </a:rPr>
              <a:t>歳）</a:t>
            </a:r>
            <a:r>
              <a:rPr kumimoji="0" lang="ja-JP" altLang="en-US" sz="2000" dirty="0">
                <a:ea typeface="ＭＳ 明朝" panose="02020609040205080304" pitchFamily="17" charset="-128"/>
              </a:rPr>
              <a:t>　</a:t>
            </a:r>
            <a:r>
              <a:rPr kumimoji="0" lang="en-US" altLang="ja-JP" sz="2000" dirty="0">
                <a:ea typeface="ＭＳ 明朝" panose="02020609040205080304" pitchFamily="17" charset="-128"/>
              </a:rPr>
              <a:t>→</a:t>
            </a:r>
            <a:r>
              <a:rPr kumimoji="0" lang="ja-JP" altLang="en-US" sz="2000" dirty="0">
                <a:ea typeface="ＭＳ 明朝" panose="02020609040205080304" pitchFamily="17" charset="-128"/>
              </a:rPr>
              <a:t>＊</a:t>
            </a:r>
            <a:r>
              <a:rPr kumimoji="0" lang="en-US" altLang="ja-JP" sz="2000" dirty="0">
                <a:ea typeface="ＭＳ 明朝" panose="02020609040205080304" pitchFamily="17" charset="-128"/>
              </a:rPr>
              <a:t>120</a:t>
            </a:r>
            <a:r>
              <a:rPr kumimoji="0" lang="ja-JP" altLang="en-US" sz="2000" dirty="0">
                <a:ea typeface="ＭＳ 明朝" panose="02020609040205080304" pitchFamily="17" charset="-128"/>
              </a:rPr>
              <a:t>歳「大還暦）まであるとか？</a:t>
            </a:r>
            <a:endParaRPr kumimoji="0" lang="ja-JP" altLang="en-US" sz="2800" dirty="0">
              <a:ea typeface="ＭＳ 明朝" panose="02020609040205080304" pitchFamily="17" charset="-128"/>
            </a:endParaRPr>
          </a:p>
        </p:txBody>
      </p:sp>
      <p:sp>
        <p:nvSpPr>
          <p:cNvPr id="329732" name="Text Box 4">
            <a:extLst>
              <a:ext uri="{FF2B5EF4-FFF2-40B4-BE49-F238E27FC236}">
                <a16:creationId xmlns:a16="http://schemas.microsoft.com/office/drawing/2014/main" id="{CC6D9A9C-3821-287B-7A45-03445162ADB6}"/>
              </a:ext>
            </a:extLst>
          </p:cNvPr>
          <p:cNvSpPr txBox="1">
            <a:spLocks noChangeArrowheads="1"/>
          </p:cNvSpPr>
          <p:nvPr/>
        </p:nvSpPr>
        <p:spPr bwMode="auto">
          <a:xfrm>
            <a:off x="4191000" y="381000"/>
            <a:ext cx="426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ts val="500"/>
              </a:spcBef>
              <a:spcAft>
                <a:spcPts val="500"/>
              </a:spcAft>
            </a:pPr>
            <a:r>
              <a:rPr lang="ja-JP" altLang="en-US" sz="2000">
                <a:latin typeface="ＭＳ 明朝" panose="02020609040205080304" pitchFamily="17" charset="-128"/>
                <a:ea typeface="ＭＳ 明朝" panose="02020609040205080304" pitchFamily="17" charset="-128"/>
                <a:hlinkClick r:id="rId4"/>
              </a:rPr>
              <a:t>もっと高齢の場合を知りたい人は</a:t>
            </a:r>
            <a:endParaRPr lang="ja-JP" altLang="en-US" sz="2000">
              <a:latin typeface="ＭＳ 明朝" panose="02020609040205080304" pitchFamily="17" charset="-128"/>
              <a:ea typeface="ＭＳ 明朝" panose="02020609040205080304" pitchFamily="17"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3014A748-FB37-F1CB-DE81-81A57F0EE981}"/>
              </a:ext>
            </a:extLst>
          </p:cNvPr>
          <p:cNvSpPr>
            <a:spLocks noGrp="1" noChangeArrowheads="1"/>
          </p:cNvSpPr>
          <p:nvPr>
            <p:ph type="title"/>
          </p:nvPr>
        </p:nvSpPr>
        <p:spPr/>
        <p:txBody>
          <a:bodyPr/>
          <a:lstStyle/>
          <a:p>
            <a:r>
              <a:rPr kumimoji="0" lang="ja-JP" altLang="en-US">
                <a:latin typeface="ＭＳ 明朝" panose="02020609040205080304" pitchFamily="17" charset="-128"/>
                <a:ea typeface="ＭＳ Ｐゴシック" panose="020B0600070205080204" pitchFamily="50" charset="-128"/>
              </a:rPr>
              <a:t>従属人口指数</a:t>
            </a:r>
          </a:p>
        </p:txBody>
      </p:sp>
      <p:sp>
        <p:nvSpPr>
          <p:cNvPr id="274435" name="Rectangle 3">
            <a:extLst>
              <a:ext uri="{FF2B5EF4-FFF2-40B4-BE49-F238E27FC236}">
                <a16:creationId xmlns:a16="http://schemas.microsoft.com/office/drawing/2014/main" id="{0522688E-68BE-BB18-7B21-D6CE4DB97B7C}"/>
              </a:ext>
            </a:extLst>
          </p:cNvPr>
          <p:cNvSpPr>
            <a:spLocks noGrp="1" noChangeArrowheads="1"/>
          </p:cNvSpPr>
          <p:nvPr>
            <p:ph type="body" idx="1"/>
          </p:nvPr>
        </p:nvSpPr>
        <p:spPr>
          <a:xfrm>
            <a:off x="609600" y="1676400"/>
            <a:ext cx="7924800" cy="4267200"/>
          </a:xfrm>
        </p:spPr>
        <p:txBody>
          <a:bodyPr/>
          <a:lstStyle/>
          <a:p>
            <a:pPr algn="just">
              <a:lnSpc>
                <a:spcPct val="90000"/>
              </a:lnSpc>
            </a:pPr>
            <a:r>
              <a:rPr kumimoji="0" lang="en-US" altLang="en-US" sz="2600">
                <a:latin typeface="ＭＳ 明朝" panose="02020609040205080304" pitchFamily="17" charset="-128"/>
                <a:ea typeface="ＭＳ 明朝" panose="02020609040205080304" pitchFamily="17" charset="-128"/>
              </a:rPr>
              <a:t>年少人口割合</a:t>
            </a:r>
            <a:r>
              <a:rPr kumimoji="0" lang="ja-JP" altLang="en-US" sz="2600">
                <a:latin typeface="ＭＳ 明朝" panose="02020609040205080304" pitchFamily="17" charset="-128"/>
                <a:ea typeface="ＭＳ 明朝" panose="02020609040205080304" pitchFamily="17" charset="-128"/>
              </a:rPr>
              <a:t>：</a:t>
            </a:r>
            <a:r>
              <a:rPr kumimoji="0" lang="en-US" altLang="ja-JP" sz="2600">
                <a:latin typeface="ＭＳ 明朝" panose="02020609040205080304" pitchFamily="17" charset="-128"/>
                <a:ea typeface="ＭＳ 明朝" panose="02020609040205080304" pitchFamily="17" charset="-128"/>
              </a:rPr>
              <a:t>15</a:t>
            </a:r>
            <a:r>
              <a:rPr kumimoji="0" lang="en-US" altLang="en-US" sz="2600">
                <a:latin typeface="ＭＳ 明朝" panose="02020609040205080304" pitchFamily="17" charset="-128"/>
                <a:ea typeface="ＭＳ 明朝" panose="02020609040205080304" pitchFamily="17" charset="-128"/>
              </a:rPr>
              <a:t>歳未満人口</a:t>
            </a:r>
            <a:r>
              <a:rPr kumimoji="0" lang="en-US" altLang="ja-JP"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総人口</a:t>
            </a:r>
            <a:r>
              <a:rPr kumimoji="0" lang="en-US" altLang="ja-JP" sz="2600">
                <a:latin typeface="ＭＳ 明朝" panose="02020609040205080304" pitchFamily="17" charset="-128"/>
                <a:ea typeface="ＭＳ 明朝" panose="02020609040205080304" pitchFamily="17" charset="-128"/>
              </a:rPr>
              <a:t>×100</a:t>
            </a:r>
            <a:r>
              <a:rPr kumimoji="0" lang="en-US" altLang="en-US" sz="2600">
                <a:latin typeface="ＭＳ 明朝" panose="02020609040205080304" pitchFamily="17" charset="-128"/>
                <a:ea typeface="ＭＳ 明朝" panose="02020609040205080304" pitchFamily="17" charset="-128"/>
              </a:rPr>
              <a:t>（単位％）</a:t>
            </a:r>
            <a:endParaRPr kumimoji="0" lang="en-US" altLang="ja-JP" sz="2600">
              <a:latin typeface="ＭＳ 明朝" panose="02020609040205080304" pitchFamily="17" charset="-128"/>
              <a:ea typeface="ＭＳ 明朝" panose="02020609040205080304" pitchFamily="17" charset="-128"/>
            </a:endParaRPr>
          </a:p>
          <a:p>
            <a:pPr algn="just">
              <a:lnSpc>
                <a:spcPct val="90000"/>
              </a:lnSpc>
            </a:pPr>
            <a:r>
              <a:rPr kumimoji="0" lang="ja-JP" altLang="en-US" sz="2600">
                <a:latin typeface="ＭＳ 明朝" panose="02020609040205080304" pitchFamily="17" charset="-128"/>
                <a:ea typeface="ＭＳ 明朝" panose="02020609040205080304" pitchFamily="17" charset="-128"/>
              </a:rPr>
              <a:t>生産年齢</a:t>
            </a:r>
            <a:r>
              <a:rPr kumimoji="0" lang="en-US" altLang="en-US" sz="2600">
                <a:latin typeface="ＭＳ 明朝" panose="02020609040205080304" pitchFamily="17" charset="-128"/>
                <a:ea typeface="ＭＳ 明朝" panose="02020609040205080304" pitchFamily="17" charset="-128"/>
              </a:rPr>
              <a:t>人口割合</a:t>
            </a:r>
            <a:r>
              <a:rPr kumimoji="0" lang="ja-JP" altLang="en-US" sz="2600">
                <a:latin typeface="ＭＳ 明朝" panose="02020609040205080304" pitchFamily="17" charset="-128"/>
                <a:ea typeface="ＭＳ 明朝" panose="02020609040205080304" pitchFamily="17" charset="-128"/>
              </a:rPr>
              <a:t>：</a:t>
            </a:r>
            <a:r>
              <a:rPr kumimoji="0" lang="en-US" altLang="ja-JP" sz="2600">
                <a:latin typeface="ＭＳ 明朝" panose="02020609040205080304" pitchFamily="17" charset="-128"/>
                <a:ea typeface="ＭＳ 明朝" panose="02020609040205080304" pitchFamily="17" charset="-128"/>
              </a:rPr>
              <a:t>15</a:t>
            </a:r>
            <a:r>
              <a:rPr kumimoji="0" lang="ja-JP" altLang="en-US" sz="2600">
                <a:latin typeface="ＭＳ 明朝" panose="02020609040205080304" pitchFamily="17" charset="-128"/>
                <a:ea typeface="ＭＳ 明朝" panose="02020609040205080304" pitchFamily="17" charset="-128"/>
              </a:rPr>
              <a:t>歳</a:t>
            </a:r>
            <a:r>
              <a:rPr kumimoji="0" lang="en-US" altLang="ja-JP" sz="2600">
                <a:latin typeface="ＭＳ 明朝" panose="02020609040205080304" pitchFamily="17" charset="-128"/>
                <a:ea typeface="ＭＳ 明朝" panose="02020609040205080304" pitchFamily="17" charset="-128"/>
              </a:rPr>
              <a:t>-64</a:t>
            </a:r>
            <a:r>
              <a:rPr kumimoji="0" lang="ja-JP" altLang="en-US" sz="2600">
                <a:latin typeface="ＭＳ 明朝" panose="02020609040205080304" pitchFamily="17" charset="-128"/>
                <a:ea typeface="ＭＳ 明朝" panose="02020609040205080304" pitchFamily="17" charset="-128"/>
              </a:rPr>
              <a:t>歳</a:t>
            </a:r>
            <a:r>
              <a:rPr kumimoji="0" lang="en-US" altLang="en-US" sz="2600">
                <a:latin typeface="ＭＳ 明朝" panose="02020609040205080304" pitchFamily="17" charset="-128"/>
                <a:ea typeface="ＭＳ 明朝" panose="02020609040205080304" pitchFamily="17" charset="-128"/>
              </a:rPr>
              <a:t>人口</a:t>
            </a:r>
            <a:r>
              <a:rPr kumimoji="0" lang="en-US" altLang="ja-JP"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総人口</a:t>
            </a:r>
            <a:r>
              <a:rPr kumimoji="0" lang="en-US" altLang="ja-JP" sz="2600">
                <a:latin typeface="ＭＳ 明朝" panose="02020609040205080304" pitchFamily="17" charset="-128"/>
                <a:ea typeface="ＭＳ 明朝" panose="02020609040205080304" pitchFamily="17" charset="-128"/>
              </a:rPr>
              <a:t>×100</a:t>
            </a:r>
            <a:r>
              <a:rPr kumimoji="0" lang="en-US" altLang="en-US" sz="2600">
                <a:latin typeface="ＭＳ 明朝" panose="02020609040205080304" pitchFamily="17" charset="-128"/>
                <a:ea typeface="ＭＳ 明朝" panose="02020609040205080304" pitchFamily="17" charset="-128"/>
              </a:rPr>
              <a:t>（単位％）</a:t>
            </a:r>
            <a:endParaRPr kumimoji="0" lang="en-US" altLang="ja-JP" sz="2600">
              <a:latin typeface="ＭＳ 明朝" panose="02020609040205080304" pitchFamily="17" charset="-128"/>
              <a:ea typeface="ＭＳ 明朝" panose="02020609040205080304" pitchFamily="17" charset="-128"/>
            </a:endParaRPr>
          </a:p>
          <a:p>
            <a:pPr algn="just">
              <a:lnSpc>
                <a:spcPct val="90000"/>
              </a:lnSpc>
            </a:pPr>
            <a:r>
              <a:rPr kumimoji="0" lang="ja-JP" altLang="en-US" sz="2600">
                <a:latin typeface="ＭＳ 明朝" panose="02020609040205080304" pitchFamily="17" charset="-128"/>
                <a:ea typeface="ＭＳ 明朝" panose="02020609040205080304" pitchFamily="17" charset="-128"/>
              </a:rPr>
              <a:t>老年</a:t>
            </a:r>
            <a:r>
              <a:rPr kumimoji="0" lang="en-US" altLang="en-US" sz="2600">
                <a:latin typeface="ＭＳ 明朝" panose="02020609040205080304" pitchFamily="17" charset="-128"/>
                <a:ea typeface="ＭＳ 明朝" panose="02020609040205080304" pitchFamily="17" charset="-128"/>
              </a:rPr>
              <a:t>人口割合</a:t>
            </a:r>
            <a:r>
              <a:rPr kumimoji="0" lang="ja-JP" altLang="en-US" sz="2600">
                <a:latin typeface="ＭＳ 明朝" panose="02020609040205080304" pitchFamily="17" charset="-128"/>
                <a:ea typeface="ＭＳ 明朝" panose="02020609040205080304" pitchFamily="17" charset="-128"/>
              </a:rPr>
              <a:t>：</a:t>
            </a:r>
            <a:r>
              <a:rPr kumimoji="0" lang="en-US" altLang="ja-JP" sz="2600">
                <a:latin typeface="ＭＳ 明朝" panose="02020609040205080304" pitchFamily="17" charset="-128"/>
                <a:ea typeface="ＭＳ 明朝" panose="02020609040205080304" pitchFamily="17" charset="-128"/>
              </a:rPr>
              <a:t>65</a:t>
            </a:r>
            <a:r>
              <a:rPr kumimoji="0" lang="ja-JP" altLang="en-US" sz="2600">
                <a:latin typeface="ＭＳ 明朝" panose="02020609040205080304" pitchFamily="17" charset="-128"/>
                <a:ea typeface="ＭＳ 明朝" panose="02020609040205080304" pitchFamily="17" charset="-128"/>
              </a:rPr>
              <a:t>歳以上</a:t>
            </a:r>
            <a:r>
              <a:rPr kumimoji="0" lang="en-US" altLang="en-US" sz="2600">
                <a:latin typeface="ＭＳ 明朝" panose="02020609040205080304" pitchFamily="17" charset="-128"/>
                <a:ea typeface="ＭＳ 明朝" panose="02020609040205080304" pitchFamily="17" charset="-128"/>
              </a:rPr>
              <a:t>人口</a:t>
            </a:r>
            <a:r>
              <a:rPr kumimoji="0" lang="en-US" altLang="ja-JP"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総人口</a:t>
            </a:r>
            <a:r>
              <a:rPr kumimoji="0" lang="en-US" altLang="ja-JP" sz="2600">
                <a:latin typeface="ＭＳ 明朝" panose="02020609040205080304" pitchFamily="17" charset="-128"/>
                <a:ea typeface="ＭＳ 明朝" panose="02020609040205080304" pitchFamily="17" charset="-128"/>
              </a:rPr>
              <a:t>×100</a:t>
            </a:r>
            <a:r>
              <a:rPr kumimoji="0" lang="en-US" altLang="en-US" sz="2600">
                <a:latin typeface="ＭＳ 明朝" panose="02020609040205080304" pitchFamily="17" charset="-128"/>
                <a:ea typeface="ＭＳ 明朝" panose="02020609040205080304" pitchFamily="17" charset="-128"/>
              </a:rPr>
              <a:t>（単位％）</a:t>
            </a:r>
            <a:endParaRPr kumimoji="0" lang="en-US" altLang="ja-JP" sz="2600">
              <a:latin typeface="ＭＳ 明朝" panose="02020609040205080304" pitchFamily="17" charset="-128"/>
              <a:ea typeface="ＭＳ 明朝" panose="02020609040205080304" pitchFamily="17" charset="-128"/>
            </a:endParaRPr>
          </a:p>
          <a:p>
            <a:pPr algn="just">
              <a:lnSpc>
                <a:spcPct val="90000"/>
              </a:lnSpc>
            </a:pPr>
            <a:r>
              <a:rPr kumimoji="0" lang="en-US" altLang="en-US" sz="2600">
                <a:latin typeface="ＭＳ 明朝" panose="02020609040205080304" pitchFamily="17" charset="-128"/>
                <a:ea typeface="ＭＳ 明朝" panose="02020609040205080304" pitchFamily="17" charset="-128"/>
              </a:rPr>
              <a:t>従属人口指数＝</a:t>
            </a:r>
            <a:r>
              <a:rPr kumimoji="0" lang="ja-JP" altLang="en-US"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老年人口</a:t>
            </a:r>
            <a:r>
              <a:rPr kumimoji="0" lang="en-US" altLang="ja-JP"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年少人口</a:t>
            </a:r>
            <a:r>
              <a:rPr kumimoji="0" lang="ja-JP" altLang="en-US" sz="2600">
                <a:latin typeface="ＭＳ 明朝" panose="02020609040205080304" pitchFamily="17" charset="-128"/>
                <a:ea typeface="ＭＳ 明朝" panose="02020609040205080304" pitchFamily="17" charset="-128"/>
              </a:rPr>
              <a:t>）</a:t>
            </a:r>
            <a:r>
              <a:rPr kumimoji="0" lang="en-US" altLang="ja-JP" sz="2600">
                <a:latin typeface="ＭＳ 明朝" panose="02020609040205080304" pitchFamily="17" charset="-128"/>
                <a:ea typeface="ＭＳ 明朝" panose="02020609040205080304" pitchFamily="17" charset="-128"/>
              </a:rPr>
              <a:t>÷</a:t>
            </a:r>
            <a:r>
              <a:rPr kumimoji="0" lang="en-US" altLang="en-US" sz="2600">
                <a:latin typeface="ＭＳ 明朝" panose="02020609040205080304" pitchFamily="17" charset="-128"/>
                <a:ea typeface="ＭＳ 明朝" panose="02020609040205080304" pitchFamily="17" charset="-128"/>
              </a:rPr>
              <a:t>生産年齢人口</a:t>
            </a:r>
            <a:r>
              <a:rPr kumimoji="0" lang="en-US" altLang="ja-JP" sz="2600">
                <a:latin typeface="ＭＳ 明朝" panose="02020609040205080304" pitchFamily="17" charset="-128"/>
                <a:ea typeface="ＭＳ 明朝" panose="02020609040205080304" pitchFamily="17" charset="-128"/>
              </a:rPr>
              <a:t>×100</a:t>
            </a:r>
            <a:r>
              <a:rPr kumimoji="0" lang="ja-JP" altLang="en-US" sz="2600">
                <a:latin typeface="ＭＳ 明朝" panose="02020609040205080304" pitchFamily="17" charset="-128"/>
                <a:ea typeface="ＭＳ 明朝" panose="02020609040205080304" pitchFamily="17" charset="-128"/>
              </a:rPr>
              <a:t>　</a:t>
            </a:r>
            <a:r>
              <a:rPr kumimoji="0" lang="en-US" altLang="ja-JP" sz="2600">
                <a:latin typeface="ＭＳ 明朝" panose="02020609040205080304" pitchFamily="17" charset="-128"/>
                <a:ea typeface="ＭＳ 明朝" panose="02020609040205080304" pitchFamily="17" charset="-128"/>
              </a:rPr>
              <a:t>→</a:t>
            </a:r>
            <a:r>
              <a:rPr kumimoji="0" lang="ja-JP" altLang="en-US" sz="2600">
                <a:latin typeface="ＭＳ 明朝" panose="02020609040205080304" pitchFamily="17" charset="-128"/>
                <a:ea typeface="ＭＳ 明朝" panose="02020609040205080304" pitchFamily="17" charset="-128"/>
              </a:rPr>
              <a:t>分子がいずれか一方のみ</a:t>
            </a:r>
            <a:endParaRPr kumimoji="0" lang="en-US" altLang="ja-JP" sz="2600">
              <a:latin typeface="ＭＳ 明朝" panose="02020609040205080304" pitchFamily="17" charset="-128"/>
              <a:ea typeface="ＭＳ 明朝" panose="02020609040205080304" pitchFamily="17" charset="-128"/>
            </a:endParaRPr>
          </a:p>
          <a:p>
            <a:pPr algn="just">
              <a:lnSpc>
                <a:spcPct val="90000"/>
              </a:lnSpc>
            </a:pPr>
            <a:r>
              <a:rPr kumimoji="0" lang="ja-JP" altLang="en-US" sz="2600">
                <a:latin typeface="ＭＳ 明朝" panose="02020609040205080304" pitchFamily="17" charset="-128"/>
                <a:ea typeface="ＭＳ 明朝" panose="02020609040205080304" pitchFamily="17" charset="-128"/>
              </a:rPr>
              <a:t>年少従属人口指数</a:t>
            </a:r>
            <a:r>
              <a:rPr kumimoji="0" lang="en-US" altLang="ja-JP" sz="2600">
                <a:latin typeface="ＭＳ 明朝" panose="02020609040205080304" pitchFamily="17" charset="-128"/>
                <a:ea typeface="ＭＳ 明朝" panose="02020609040205080304" pitchFamily="17" charset="-128"/>
              </a:rPr>
              <a:t>→</a:t>
            </a:r>
            <a:r>
              <a:rPr kumimoji="0" lang="ja-JP" altLang="en-US" sz="2600">
                <a:solidFill>
                  <a:schemeClr val="accent2"/>
                </a:solidFill>
                <a:latin typeface="ＭＳ 明朝" panose="02020609040205080304" pitchFamily="17" charset="-128"/>
                <a:ea typeface="ＭＳ 明朝" panose="02020609040205080304" pitchFamily="17" charset="-128"/>
              </a:rPr>
              <a:t>社会全体の子育て負担</a:t>
            </a:r>
            <a:endParaRPr kumimoji="0" lang="en-US" altLang="ja-JP" sz="2600">
              <a:latin typeface="ＭＳ 明朝" panose="02020609040205080304" pitchFamily="17" charset="-128"/>
              <a:ea typeface="ＭＳ 明朝" panose="02020609040205080304" pitchFamily="17" charset="-128"/>
            </a:endParaRPr>
          </a:p>
          <a:p>
            <a:pPr algn="just">
              <a:lnSpc>
                <a:spcPct val="90000"/>
              </a:lnSpc>
            </a:pPr>
            <a:r>
              <a:rPr kumimoji="0" lang="ja-JP" altLang="en-US" sz="2600">
                <a:latin typeface="ＭＳ 明朝" panose="02020609040205080304" pitchFamily="17" charset="-128"/>
                <a:ea typeface="ＭＳ 明朝" panose="02020609040205080304" pitchFamily="17" charset="-128"/>
              </a:rPr>
              <a:t>老年従属人口指数</a:t>
            </a:r>
            <a:r>
              <a:rPr kumimoji="0" lang="en-US" altLang="ja-JP" sz="2600">
                <a:latin typeface="ＭＳ 明朝" panose="02020609040205080304" pitchFamily="17" charset="-128"/>
                <a:ea typeface="ＭＳ 明朝" panose="02020609040205080304" pitchFamily="17" charset="-128"/>
              </a:rPr>
              <a:t>→</a:t>
            </a:r>
            <a:r>
              <a:rPr kumimoji="0" lang="ja-JP" altLang="en-US" sz="2600">
                <a:solidFill>
                  <a:schemeClr val="accent2"/>
                </a:solidFill>
                <a:latin typeface="ＭＳ 明朝" panose="02020609040205080304" pitchFamily="17" charset="-128"/>
                <a:ea typeface="ＭＳ 明朝" panose="02020609040205080304" pitchFamily="17" charset="-128"/>
              </a:rPr>
              <a:t>社会全体の高齢者ケア負担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33">
            <a:extLst>
              <a:ext uri="{FF2B5EF4-FFF2-40B4-BE49-F238E27FC236}">
                <a16:creationId xmlns:a16="http://schemas.microsoft.com/office/drawing/2014/main" id="{78E0A275-38E2-B440-6887-0F28655FD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630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a:extLst>
              <a:ext uri="{FF2B5EF4-FFF2-40B4-BE49-F238E27FC236}">
                <a16:creationId xmlns:a16="http://schemas.microsoft.com/office/drawing/2014/main" id="{05BDF0FE-AA2A-A86E-4449-44B2FB2BD51A}"/>
              </a:ext>
            </a:extLst>
          </p:cNvPr>
          <p:cNvSpPr>
            <a:spLocks noGrp="1" noChangeArrowheads="1"/>
          </p:cNvSpPr>
          <p:nvPr>
            <p:ph type="title"/>
          </p:nvPr>
        </p:nvSpPr>
        <p:spPr/>
        <p:txBody>
          <a:bodyPr anchor="ctr"/>
          <a:lstStyle/>
          <a:p>
            <a:r>
              <a:rPr kumimoji="0" lang="ja-JP" altLang="en-US" sz="3200">
                <a:solidFill>
                  <a:srgbClr val="000000"/>
                </a:solidFill>
                <a:ea typeface="ＭＳ Ｐゴシック" panose="020B0600070205080204" pitchFamily="50" charset="-128"/>
              </a:rPr>
              <a:t>従属人口指数の歴史的推移：</a:t>
            </a:r>
            <a:r>
              <a:rPr kumimoji="0" lang="en-US" altLang="ja-JP" sz="3200">
                <a:solidFill>
                  <a:srgbClr val="000000"/>
                </a:solidFill>
                <a:ea typeface="ＭＳ Ｐゴシック" panose="020B0600070205080204" pitchFamily="50" charset="-128"/>
              </a:rPr>
              <a:t>1891</a:t>
            </a:r>
            <a:r>
              <a:rPr kumimoji="0" lang="ja-JP" altLang="en-US" sz="3200">
                <a:solidFill>
                  <a:srgbClr val="000000"/>
                </a:solidFill>
                <a:ea typeface="ＭＳ Ｐゴシック" panose="020B0600070205080204" pitchFamily="50" charset="-128"/>
              </a:rPr>
              <a:t>－</a:t>
            </a:r>
            <a:r>
              <a:rPr kumimoji="0" lang="en-US" altLang="ja-JP" sz="3200">
                <a:solidFill>
                  <a:srgbClr val="000000"/>
                </a:solidFill>
                <a:ea typeface="ＭＳ Ｐゴシック" panose="020B0600070205080204" pitchFamily="50" charset="-128"/>
              </a:rPr>
              <a:t>2110</a:t>
            </a:r>
          </a:p>
        </p:txBody>
      </p:sp>
      <p:sp>
        <p:nvSpPr>
          <p:cNvPr id="31748" name="Oval 6">
            <a:extLst>
              <a:ext uri="{FF2B5EF4-FFF2-40B4-BE49-F238E27FC236}">
                <a16:creationId xmlns:a16="http://schemas.microsoft.com/office/drawing/2014/main" id="{EA39C703-26C0-A41C-EDAD-E60A8AE4339F}"/>
              </a:ext>
            </a:extLst>
          </p:cNvPr>
          <p:cNvSpPr>
            <a:spLocks noChangeArrowheads="1"/>
          </p:cNvSpPr>
          <p:nvPr/>
        </p:nvSpPr>
        <p:spPr bwMode="auto">
          <a:xfrm>
            <a:off x="3810000" y="4038600"/>
            <a:ext cx="1219200" cy="12192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31749" name="Text Box 7">
            <a:extLst>
              <a:ext uri="{FF2B5EF4-FFF2-40B4-BE49-F238E27FC236}">
                <a16:creationId xmlns:a16="http://schemas.microsoft.com/office/drawing/2014/main" id="{6614FCF6-9BC3-DB9B-2206-C68DE88E028A}"/>
              </a:ext>
            </a:extLst>
          </p:cNvPr>
          <p:cNvSpPr txBox="1">
            <a:spLocks noChangeArrowheads="1"/>
          </p:cNvSpPr>
          <p:nvPr/>
        </p:nvSpPr>
        <p:spPr bwMode="auto">
          <a:xfrm>
            <a:off x="5715000" y="3962400"/>
            <a:ext cx="19812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600">
                <a:ea typeface="ＭＳ 明朝" panose="02020609040205080304" pitchFamily="17" charset="-128"/>
              </a:rPr>
              <a:t>人口学的ボーナス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E1AFF6EE-D94B-90B6-9703-190DC6E8959E}"/>
              </a:ext>
            </a:extLst>
          </p:cNvPr>
          <p:cNvSpPr>
            <a:spLocks noGrp="1" noChangeArrowheads="1"/>
          </p:cNvSpPr>
          <p:nvPr>
            <p:ph type="title"/>
          </p:nvPr>
        </p:nvSpPr>
        <p:spPr/>
        <p:txBody>
          <a:bodyPr/>
          <a:lstStyle/>
          <a:p>
            <a:r>
              <a:rPr kumimoji="0" lang="en-US" altLang="en-US">
                <a:solidFill>
                  <a:schemeClr val="tx1"/>
                </a:solidFill>
                <a:latin typeface="ＭＳ 明朝" panose="02020609040205080304" pitchFamily="17" charset="-128"/>
                <a:ea typeface="ＭＳ Ｐゴシック" panose="020B0600070205080204" pitchFamily="50" charset="-128"/>
              </a:rPr>
              <a:t>人口学的ボーナス</a:t>
            </a:r>
            <a:endParaRPr kumimoji="0" lang="ja-JP" altLang="en-US">
              <a:solidFill>
                <a:schemeClr val="tx1"/>
              </a:solidFill>
              <a:latin typeface="ＭＳ 明朝" panose="02020609040205080304" pitchFamily="17" charset="-128"/>
              <a:ea typeface="ＭＳ Ｐゴシック" panose="020B0600070205080204" pitchFamily="50" charset="-128"/>
            </a:endParaRPr>
          </a:p>
        </p:txBody>
      </p:sp>
      <p:sp>
        <p:nvSpPr>
          <p:cNvPr id="331779" name="Rectangle 3">
            <a:extLst>
              <a:ext uri="{FF2B5EF4-FFF2-40B4-BE49-F238E27FC236}">
                <a16:creationId xmlns:a16="http://schemas.microsoft.com/office/drawing/2014/main" id="{4AE6C9AA-854A-6F3A-3EC4-DC2499F9A5F1}"/>
              </a:ext>
            </a:extLst>
          </p:cNvPr>
          <p:cNvSpPr>
            <a:spLocks noGrp="1" noChangeArrowheads="1"/>
          </p:cNvSpPr>
          <p:nvPr>
            <p:ph type="body" idx="1"/>
          </p:nvPr>
        </p:nvSpPr>
        <p:spPr>
          <a:xfrm>
            <a:off x="566738" y="1752600"/>
            <a:ext cx="8120062" cy="4267200"/>
          </a:xfrm>
        </p:spPr>
        <p:txBody>
          <a:bodyPr/>
          <a:lstStyle/>
          <a:p>
            <a:r>
              <a:rPr kumimoji="0" lang="en-US" altLang="en-US" sz="2400">
                <a:latin typeface="ＭＳ 明朝" panose="02020609040205080304" pitchFamily="17" charset="-128"/>
                <a:ea typeface="ＭＳ 明朝" panose="02020609040205080304" pitchFamily="17" charset="-128"/>
              </a:rPr>
              <a:t>かっては子育ての負担の方が重かった</a:t>
            </a:r>
            <a:r>
              <a:rPr kumimoji="0" lang="ja-JP" altLang="en-US" sz="2400">
                <a:latin typeface="ＭＳ 明朝" panose="02020609040205080304" pitchFamily="17" charset="-128"/>
                <a:ea typeface="ＭＳ 明朝" panose="02020609040205080304" pitchFamily="17" charset="-128"/>
              </a:rPr>
              <a:t>が、少子化の進行とともに年少従属人口指数が減少し従属人口指数も減少。しかし、</a:t>
            </a:r>
            <a:r>
              <a:rPr kumimoji="0" lang="en-US" altLang="ja-JP" sz="2400">
                <a:latin typeface="ＭＳ 明朝" panose="02020609040205080304" pitchFamily="17" charset="-128"/>
                <a:ea typeface="ＭＳ 明朝" panose="02020609040205080304" pitchFamily="17" charset="-128"/>
              </a:rPr>
              <a:t>1970</a:t>
            </a:r>
            <a:r>
              <a:rPr kumimoji="0" lang="en-US" altLang="en-US" sz="2400">
                <a:latin typeface="ＭＳ 明朝" panose="02020609040205080304" pitchFamily="17" charset="-128"/>
                <a:ea typeface="ＭＳ 明朝" panose="02020609040205080304" pitchFamily="17" charset="-128"/>
              </a:rPr>
              <a:t>年ごろから、これに代わって老年従属人口指数が増加</a:t>
            </a:r>
            <a:r>
              <a:rPr kumimoji="0" lang="ja-JP" altLang="en-US" sz="2400">
                <a:latin typeface="ＭＳ 明朝" panose="02020609040205080304" pitchFamily="17" charset="-128"/>
                <a:ea typeface="ＭＳ 明朝" panose="02020609040205080304" pitchFamily="17" charset="-128"/>
              </a:rPr>
              <a:t>。それでも</a:t>
            </a:r>
            <a:r>
              <a:rPr kumimoji="0" lang="en-US" altLang="ja-JP" sz="2400">
                <a:latin typeface="ＭＳ 明朝" panose="02020609040205080304" pitchFamily="17" charset="-128"/>
                <a:ea typeface="ＭＳ 明朝" panose="02020609040205080304" pitchFamily="17" charset="-128"/>
              </a:rPr>
              <a:t>1990</a:t>
            </a:r>
            <a:r>
              <a:rPr kumimoji="0" lang="en-US" altLang="en-US" sz="2400">
                <a:latin typeface="ＭＳ 明朝" panose="02020609040205080304" pitchFamily="17" charset="-128"/>
                <a:ea typeface="ＭＳ 明朝" panose="02020609040205080304" pitchFamily="17" charset="-128"/>
              </a:rPr>
              <a:t>年代中ごろまでは全体の従属人口指数は下がり続け</a:t>
            </a:r>
            <a:r>
              <a:rPr kumimoji="0" lang="ja-JP" altLang="en-US" sz="2400">
                <a:latin typeface="ＭＳ 明朝" panose="02020609040205080304" pitchFamily="17" charset="-128"/>
                <a:ea typeface="ＭＳ 明朝" panose="02020609040205080304" pitchFamily="17" charset="-128"/>
              </a:rPr>
              <a:t>た（</a:t>
            </a:r>
            <a:r>
              <a:rPr kumimoji="0" lang="en-US" altLang="ja-JP" sz="2400">
                <a:latin typeface="ＭＳ 明朝" panose="02020609040205080304" pitchFamily="17" charset="-128"/>
                <a:ea typeface="ＭＳ 明朝" panose="02020609040205080304" pitchFamily="17" charset="-128"/>
              </a:rPr>
              <a:t>40</a:t>
            </a:r>
            <a:r>
              <a:rPr kumimoji="0" lang="ja-JP" altLang="en-US" sz="2400">
                <a:latin typeface="ＭＳ 明朝" panose="02020609040205080304" pitchFamily="17" charset="-128"/>
                <a:ea typeface="ＭＳ 明朝" panose="02020609040205080304" pitchFamily="17" charset="-128"/>
              </a:rPr>
              <a:t>ぐらいまで低下）。従属人口の負荷が低くなることを</a:t>
            </a:r>
            <a:r>
              <a:rPr kumimoji="0" lang="en-US" altLang="en-US" sz="2400">
                <a:latin typeface="ＭＳ 明朝" panose="02020609040205080304" pitchFamily="17" charset="-128"/>
                <a:ea typeface="ＭＳ 明朝" panose="02020609040205080304" pitchFamily="17" charset="-128"/>
              </a:rPr>
              <a:t>人口学的ボーナス</a:t>
            </a:r>
            <a:r>
              <a:rPr kumimoji="0" lang="ja-JP" altLang="en-US" sz="2400">
                <a:latin typeface="ＭＳ 明朝" panose="02020609040205080304" pitchFamily="17" charset="-128"/>
                <a:ea typeface="ＭＳ 明朝" panose="02020609040205080304" pitchFamily="17" charset="-128"/>
              </a:rPr>
              <a:t>（逆さまはオーナス）という。</a:t>
            </a:r>
            <a:endParaRPr kumimoji="0" lang="en-US" altLang="ja-JP" sz="2400">
              <a:latin typeface="ＭＳ 明朝" panose="02020609040205080304" pitchFamily="17" charset="-128"/>
              <a:ea typeface="ＭＳ 明朝" panose="02020609040205080304" pitchFamily="17" charset="-128"/>
            </a:endParaRPr>
          </a:p>
          <a:p>
            <a:r>
              <a:rPr kumimoji="0" lang="en-US" altLang="ja-JP" sz="2400">
                <a:latin typeface="ＭＳ 明朝" panose="02020609040205080304" pitchFamily="17" charset="-128"/>
                <a:ea typeface="ＭＳ 明朝" panose="02020609040205080304" pitchFamily="17" charset="-128"/>
              </a:rPr>
              <a:t>2000</a:t>
            </a:r>
            <a:r>
              <a:rPr kumimoji="0" lang="en-US" altLang="en-US" sz="2400">
                <a:latin typeface="ＭＳ 明朝" panose="02020609040205080304" pitchFamily="17" charset="-128"/>
                <a:ea typeface="ＭＳ 明朝" panose="02020609040205080304" pitchFamily="17" charset="-128"/>
              </a:rPr>
              <a:t>年を過ぎたあたりから老年従属人口指数が急上昇し始め</a:t>
            </a:r>
            <a:r>
              <a:rPr kumimoji="0" lang="ja-JP" altLang="en-US" sz="2400">
                <a:latin typeface="ＭＳ 明朝" panose="02020609040205080304" pitchFamily="17" charset="-128"/>
                <a:ea typeface="ＭＳ 明朝" panose="02020609040205080304" pitchFamily="17" charset="-128"/>
              </a:rPr>
              <a:t>、</a:t>
            </a:r>
            <a:r>
              <a:rPr kumimoji="0" lang="en-US" altLang="ja-JP" sz="2400">
                <a:latin typeface="ＭＳ 明朝" panose="02020609040205080304" pitchFamily="17" charset="-128"/>
                <a:ea typeface="ＭＳ 明朝" panose="02020609040205080304" pitchFamily="17" charset="-128"/>
              </a:rPr>
              <a:t>2030</a:t>
            </a:r>
            <a:r>
              <a:rPr kumimoji="0" lang="en-US" altLang="en-US" sz="2400">
                <a:latin typeface="ＭＳ 明朝" panose="02020609040205080304" pitchFamily="17" charset="-128"/>
                <a:ea typeface="ＭＳ 明朝" panose="02020609040205080304" pitchFamily="17" charset="-128"/>
              </a:rPr>
              <a:t>年あたりでさらに加速。</a:t>
            </a:r>
            <a:endParaRPr kumimoji="0" lang="en-US" altLang="ja-JP" sz="2400">
              <a:latin typeface="ＭＳ 明朝" panose="02020609040205080304" pitchFamily="17" charset="-128"/>
              <a:ea typeface="ＭＳ 明朝" panose="02020609040205080304" pitchFamily="17" charset="-128"/>
            </a:endParaRPr>
          </a:p>
          <a:p>
            <a:r>
              <a:rPr kumimoji="0" lang="en-US" altLang="ja-JP" sz="2400">
                <a:latin typeface="ＭＳ 明朝" panose="02020609040205080304" pitchFamily="17" charset="-128"/>
                <a:ea typeface="ＭＳ 明朝" panose="02020609040205080304" pitchFamily="17" charset="-128"/>
              </a:rPr>
              <a:t>2055</a:t>
            </a:r>
            <a:r>
              <a:rPr kumimoji="0" lang="ja-JP" altLang="en-US" sz="2400">
                <a:latin typeface="ＭＳ 明朝" panose="02020609040205080304" pitchFamily="17" charset="-128"/>
                <a:ea typeface="ＭＳ 明朝" panose="02020609040205080304" pitchFamily="17" charset="-128"/>
              </a:rPr>
              <a:t>年で従属人口指数＝</a:t>
            </a:r>
            <a:r>
              <a:rPr kumimoji="0" lang="en-US" altLang="ja-JP" sz="2400">
                <a:latin typeface="ＭＳ 明朝" panose="02020609040205080304" pitchFamily="17" charset="-128"/>
                <a:ea typeface="ＭＳ 明朝" panose="02020609040205080304" pitchFamily="17" charset="-128"/>
              </a:rPr>
              <a:t>95.7</a:t>
            </a:r>
            <a:r>
              <a:rPr kumimoji="0" lang="ja-JP" altLang="en-US" sz="2400">
                <a:latin typeface="ＭＳ 明朝" panose="02020609040205080304" pitchFamily="17" charset="-128"/>
                <a:ea typeface="ＭＳ 明朝" panose="02020609040205080304" pitchFamily="17" charset="-128"/>
              </a:rPr>
              <a:t>、老年従属人口指数＝</a:t>
            </a:r>
            <a:r>
              <a:rPr kumimoji="0" lang="en-US" altLang="ja-JP" sz="2400">
                <a:latin typeface="ＭＳ 明朝" panose="02020609040205080304" pitchFamily="17" charset="-128"/>
                <a:ea typeface="ＭＳ 明朝" panose="02020609040205080304" pitchFamily="17" charset="-128"/>
              </a:rPr>
              <a:t>79.4</a:t>
            </a:r>
            <a:r>
              <a:rPr kumimoji="0" lang="ja-JP" altLang="en-US" sz="2400">
                <a:latin typeface="ＭＳ 明朝" panose="02020609040205080304" pitchFamily="17" charset="-128"/>
                <a:ea typeface="ＭＳ 明朝" panose="02020609040205080304" pitchFamily="17" charset="-128"/>
              </a:rPr>
              <a:t>、年少</a:t>
            </a:r>
            <a:r>
              <a:rPr kumimoji="0" lang="en-US" altLang="en-US" sz="2400">
                <a:latin typeface="ＭＳ 明朝" panose="02020609040205080304" pitchFamily="17" charset="-128"/>
                <a:ea typeface="ＭＳ 明朝" panose="02020609040205080304" pitchFamily="17" charset="-128"/>
              </a:rPr>
              <a:t>従属人口指数＝</a:t>
            </a:r>
            <a:r>
              <a:rPr kumimoji="0" lang="en-US" altLang="ja-JP" sz="2400">
                <a:latin typeface="ＭＳ 明朝" panose="02020609040205080304" pitchFamily="17" charset="-128"/>
                <a:ea typeface="ＭＳ 明朝" panose="02020609040205080304" pitchFamily="17" charset="-128"/>
              </a:rPr>
              <a:t>16.4</a:t>
            </a:r>
            <a:r>
              <a:rPr kumimoji="0" lang="ja-JP" altLang="en-US" sz="2400">
                <a:latin typeface="ＭＳ 明朝" panose="02020609040205080304" pitchFamily="17" charset="-128"/>
                <a:ea typeface="ＭＳ 明朝" panose="02020609040205080304" pitchFamily="17" charset="-128"/>
              </a:rPr>
              <a:t>となる。</a:t>
            </a:r>
            <a:r>
              <a:rPr kumimoji="0" lang="en-US" altLang="ja-JP" sz="2400">
                <a:latin typeface="ＭＳ 明朝" panose="02020609040205080304" pitchFamily="17" charset="-128"/>
                <a:ea typeface="ＭＳ 明朝" panose="02020609040205080304" pitchFamily="17" charset="-128"/>
              </a:rPr>
              <a:t> </a:t>
            </a:r>
            <a:endParaRPr kumimoji="0" lang="en-US" altLang="ja-JP" sz="2600">
              <a:ea typeface="ＭＳ Ｐゴシック" panose="020B060007020508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ABF59077-A332-7996-D486-A6745F577819}"/>
              </a:ext>
            </a:extLst>
          </p:cNvPr>
          <p:cNvSpPr>
            <a:spLocks noGrp="1" noChangeArrowheads="1"/>
          </p:cNvSpPr>
          <p:nvPr>
            <p:ph type="title"/>
          </p:nvPr>
        </p:nvSpPr>
        <p:spPr/>
        <p:txBody>
          <a:bodyPr/>
          <a:lstStyle/>
          <a:p>
            <a:r>
              <a:rPr kumimoji="0" lang="ja-JP" altLang="en-US">
                <a:ea typeface="ＭＳ Ｐゴシック" panose="020B0600070205080204" pitchFamily="50" charset="-128"/>
              </a:rPr>
              <a:t>後期高齢者問題</a:t>
            </a:r>
          </a:p>
        </p:txBody>
      </p:sp>
      <p:sp>
        <p:nvSpPr>
          <p:cNvPr id="370691" name="Rectangle 3">
            <a:extLst>
              <a:ext uri="{FF2B5EF4-FFF2-40B4-BE49-F238E27FC236}">
                <a16:creationId xmlns:a16="http://schemas.microsoft.com/office/drawing/2014/main" id="{64B718D0-3C01-5D79-1059-2CDCFC8E8DDD}"/>
              </a:ext>
            </a:extLst>
          </p:cNvPr>
          <p:cNvSpPr>
            <a:spLocks noGrp="1" noChangeArrowheads="1"/>
          </p:cNvSpPr>
          <p:nvPr>
            <p:ph type="body" idx="1"/>
          </p:nvPr>
        </p:nvSpPr>
        <p:spPr>
          <a:xfrm>
            <a:off x="1066800" y="1752600"/>
            <a:ext cx="7086600" cy="4191000"/>
          </a:xfrm>
        </p:spPr>
        <p:txBody>
          <a:bodyPr/>
          <a:lstStyle/>
          <a:p>
            <a:r>
              <a:rPr kumimoji="0" lang="en-US" altLang="en-US" sz="2600" dirty="0" err="1">
                <a:latin typeface="ＭＳ 明朝" panose="02020609040205080304" pitchFamily="17" charset="-128"/>
                <a:ea typeface="ＭＳ 明朝" panose="02020609040205080304" pitchFamily="17" charset="-128"/>
              </a:rPr>
              <a:t>後期高齢者医療制度</a:t>
            </a:r>
            <a:r>
              <a:rPr kumimoji="0" lang="ja-JP" altLang="en-US" sz="2600" dirty="0">
                <a:latin typeface="ＭＳ 明朝" panose="02020609040205080304" pitchFamily="17" charset="-128"/>
                <a:ea typeface="ＭＳ 明朝" panose="02020609040205080304" pitchFamily="17" charset="-128"/>
              </a:rPr>
              <a:t>（</a:t>
            </a:r>
            <a:r>
              <a:rPr kumimoji="0" lang="en-US" altLang="ja-JP" sz="2600" dirty="0">
                <a:latin typeface="ＭＳ 明朝" panose="02020609040205080304" pitchFamily="17" charset="-128"/>
                <a:ea typeface="ＭＳ 明朝" panose="02020609040205080304" pitchFamily="17" charset="-128"/>
              </a:rPr>
              <a:t>2008</a:t>
            </a:r>
            <a:r>
              <a:rPr kumimoji="0" lang="ja-JP" altLang="en-US" sz="2600" dirty="0">
                <a:latin typeface="ＭＳ 明朝" panose="02020609040205080304" pitchFamily="17" charset="-128"/>
                <a:ea typeface="ＭＳ 明朝" panose="02020609040205080304" pitchFamily="17" charset="-128"/>
              </a:rPr>
              <a:t>年）</a:t>
            </a:r>
            <a:endParaRPr kumimoji="0" lang="en-US" altLang="en-US" sz="2600" dirty="0">
              <a:latin typeface="ＭＳ 明朝" panose="02020609040205080304" pitchFamily="17" charset="-128"/>
              <a:ea typeface="ＭＳ 明朝" panose="02020609040205080304" pitchFamily="17" charset="-128"/>
            </a:endParaRPr>
          </a:p>
          <a:p>
            <a:r>
              <a:rPr kumimoji="0" lang="ja-JP" altLang="en-US" sz="2600" dirty="0">
                <a:latin typeface="ＭＳ 明朝" panose="02020609040205080304" pitchFamily="17" charset="-128"/>
                <a:ea typeface="ＭＳ 明朝" panose="02020609040205080304" pitchFamily="17" charset="-128"/>
              </a:rPr>
              <a:t>前期高齢者　</a:t>
            </a:r>
            <a:r>
              <a:rPr kumimoji="0" lang="en-US" altLang="ja-JP" sz="2600" dirty="0">
                <a:latin typeface="ＭＳ 明朝" panose="02020609040205080304" pitchFamily="17" charset="-128"/>
                <a:ea typeface="ＭＳ 明朝" panose="02020609040205080304" pitchFamily="17" charset="-128"/>
              </a:rPr>
              <a:t>65</a:t>
            </a:r>
            <a:r>
              <a:rPr kumimoji="0" lang="ja-JP" altLang="en-US" sz="2600" dirty="0">
                <a:latin typeface="ＭＳ 明朝" panose="02020609040205080304" pitchFamily="17" charset="-128"/>
                <a:ea typeface="ＭＳ 明朝" panose="02020609040205080304" pitchFamily="17" charset="-128"/>
              </a:rPr>
              <a:t>歳</a:t>
            </a:r>
            <a:r>
              <a:rPr kumimoji="0" lang="en-US" altLang="ja-JP" sz="2600" dirty="0">
                <a:latin typeface="ＭＳ 明朝" panose="02020609040205080304" pitchFamily="17" charset="-128"/>
                <a:ea typeface="ＭＳ 明朝" panose="02020609040205080304" pitchFamily="17" charset="-128"/>
              </a:rPr>
              <a:t>-74</a:t>
            </a:r>
            <a:r>
              <a:rPr kumimoji="0" lang="ja-JP" altLang="en-US" sz="2600" dirty="0">
                <a:latin typeface="ＭＳ 明朝" panose="02020609040205080304" pitchFamily="17" charset="-128"/>
                <a:ea typeface="ＭＳ 明朝" panose="02020609040205080304" pitchFamily="17" charset="-128"/>
              </a:rPr>
              <a:t>歳</a:t>
            </a:r>
            <a:endParaRPr kumimoji="0" lang="en-US" altLang="ja-JP" sz="2600" dirty="0">
              <a:latin typeface="ＭＳ 明朝" panose="02020609040205080304" pitchFamily="17" charset="-128"/>
              <a:ea typeface="ＭＳ 明朝" panose="02020609040205080304" pitchFamily="17" charset="-128"/>
            </a:endParaRPr>
          </a:p>
          <a:p>
            <a:r>
              <a:rPr kumimoji="0" lang="ja-JP" altLang="en-US" sz="2600" dirty="0">
                <a:latin typeface="ＭＳ 明朝" panose="02020609040205080304" pitchFamily="17" charset="-128"/>
                <a:ea typeface="ＭＳ 明朝" panose="02020609040205080304" pitchFamily="17" charset="-128"/>
              </a:rPr>
              <a:t>後期高齢者　</a:t>
            </a:r>
            <a:r>
              <a:rPr kumimoji="0" lang="en-US" altLang="ja-JP" sz="2600" dirty="0">
                <a:latin typeface="ＭＳ 明朝" panose="02020609040205080304" pitchFamily="17" charset="-128"/>
                <a:ea typeface="ＭＳ 明朝" panose="02020609040205080304" pitchFamily="17" charset="-128"/>
              </a:rPr>
              <a:t>75</a:t>
            </a:r>
            <a:r>
              <a:rPr kumimoji="0" lang="ja-JP" altLang="en-US" sz="2600" dirty="0">
                <a:latin typeface="ＭＳ 明朝" panose="02020609040205080304" pitchFamily="17" charset="-128"/>
                <a:ea typeface="ＭＳ 明朝" panose="02020609040205080304" pitchFamily="17" charset="-128"/>
              </a:rPr>
              <a:t>歳以上</a:t>
            </a:r>
            <a:endParaRPr kumimoji="0" lang="en-US" altLang="ja-JP" sz="2600" dirty="0">
              <a:latin typeface="ＭＳ 明朝" panose="02020609040205080304" pitchFamily="17" charset="-128"/>
              <a:ea typeface="ＭＳ 明朝" panose="02020609040205080304" pitchFamily="17" charset="-128"/>
            </a:endParaRPr>
          </a:p>
          <a:p>
            <a:r>
              <a:rPr kumimoji="0" lang="en-US" altLang="en-US" sz="2400" dirty="0" err="1">
                <a:latin typeface="ＭＳ 明朝" panose="02020609040205080304" pitchFamily="17" charset="-128"/>
                <a:ea typeface="ＭＳ 明朝" panose="02020609040205080304" pitchFamily="17" charset="-128"/>
              </a:rPr>
              <a:t>生理的機能</a:t>
            </a:r>
            <a:r>
              <a:rPr kumimoji="0" lang="ja-JP" altLang="en-US" sz="2400" dirty="0">
                <a:latin typeface="ＭＳ 明朝" panose="02020609040205080304" pitchFamily="17" charset="-128"/>
                <a:ea typeface="ＭＳ 明朝" panose="02020609040205080304" pitchFamily="17" charset="-128"/>
              </a:rPr>
              <a:t>や回復力の低下</a:t>
            </a:r>
            <a:endParaRPr kumimoji="0" lang="en-US" altLang="ja-JP" sz="2400" dirty="0">
              <a:latin typeface="ＭＳ 明朝" panose="02020609040205080304" pitchFamily="17" charset="-128"/>
              <a:ea typeface="ＭＳ 明朝" panose="02020609040205080304" pitchFamily="17" charset="-128"/>
            </a:endParaRPr>
          </a:p>
          <a:p>
            <a:r>
              <a:rPr kumimoji="0" lang="en-US" altLang="en-US" sz="2400" dirty="0" err="1">
                <a:latin typeface="ＭＳ 明朝" panose="02020609040205080304" pitchFamily="17" charset="-128"/>
                <a:ea typeface="ＭＳ 明朝" panose="02020609040205080304" pitchFamily="17" charset="-128"/>
              </a:rPr>
              <a:t>治療の長期化</a:t>
            </a:r>
            <a:r>
              <a:rPr kumimoji="0" lang="ja-JP" altLang="en-US" sz="2400" dirty="0">
                <a:latin typeface="ＭＳ 明朝" panose="02020609040205080304" pitchFamily="17" charset="-128"/>
                <a:ea typeface="ＭＳ 明朝" panose="02020609040205080304" pitchFamily="17" charset="-128"/>
              </a:rPr>
              <a:t>／</a:t>
            </a:r>
            <a:r>
              <a:rPr kumimoji="0" lang="en-US" altLang="en-US" sz="2400" dirty="0" err="1">
                <a:latin typeface="ＭＳ 明朝" panose="02020609040205080304" pitchFamily="17" charset="-128"/>
                <a:ea typeface="ＭＳ 明朝" panose="02020609040205080304" pitchFamily="17" charset="-128"/>
              </a:rPr>
              <a:t>複数疾患への罹患</a:t>
            </a:r>
            <a:r>
              <a:rPr kumimoji="0" lang="ja-JP" altLang="en-US" sz="2400" dirty="0">
                <a:latin typeface="ＭＳ 明朝" panose="02020609040205080304" pitchFamily="17" charset="-128"/>
                <a:ea typeface="ＭＳ 明朝" panose="02020609040205080304" pitchFamily="17" charset="-128"/>
              </a:rPr>
              <a:t>／</a:t>
            </a:r>
            <a:r>
              <a:rPr kumimoji="0" lang="en-US" altLang="en-US" sz="2400" dirty="0" err="1">
                <a:latin typeface="ＭＳ 明朝" panose="02020609040205080304" pitchFamily="17" charset="-128"/>
                <a:ea typeface="ＭＳ 明朝" panose="02020609040205080304" pitchFamily="17" charset="-128"/>
              </a:rPr>
              <a:t>慢性疾患</a:t>
            </a:r>
            <a:r>
              <a:rPr kumimoji="0" lang="en-US" altLang="ja-JP" sz="2400" dirty="0">
                <a:latin typeface="ＭＳ 明朝" panose="02020609040205080304" pitchFamily="17" charset="-128"/>
                <a:ea typeface="ＭＳ 明朝" panose="02020609040205080304" pitchFamily="17" charset="-128"/>
              </a:rPr>
              <a:t>→</a:t>
            </a:r>
            <a:r>
              <a:rPr kumimoji="0" lang="ja-JP" altLang="en-US" sz="2400" dirty="0">
                <a:latin typeface="ＭＳ 明朝" panose="02020609040205080304" pitchFamily="17" charset="-128"/>
                <a:ea typeface="ＭＳ 明朝" panose="02020609040205080304" pitchFamily="17" charset="-128"/>
              </a:rPr>
              <a:t>一人あたり医療費が</a:t>
            </a:r>
            <a:r>
              <a:rPr kumimoji="0" lang="en-US" altLang="ja-JP" sz="2400" dirty="0">
                <a:latin typeface="ＭＳ 明朝" panose="02020609040205080304" pitchFamily="17" charset="-128"/>
                <a:ea typeface="ＭＳ 明朝" panose="02020609040205080304" pitchFamily="17" charset="-128"/>
              </a:rPr>
              <a:t>75</a:t>
            </a:r>
            <a:r>
              <a:rPr kumimoji="0" lang="ja-JP" altLang="en-US" sz="2400" dirty="0">
                <a:latin typeface="ＭＳ 明朝" panose="02020609040205080304" pitchFamily="17" charset="-128"/>
                <a:ea typeface="ＭＳ 明朝" panose="02020609040205080304" pitchFamily="17" charset="-128"/>
              </a:rPr>
              <a:t>歳あたりから急増</a:t>
            </a:r>
            <a:endParaRPr kumimoji="0" lang="en-US" altLang="ja-JP" sz="2400" dirty="0">
              <a:latin typeface="ＭＳ 明朝" panose="02020609040205080304" pitchFamily="17" charset="-128"/>
              <a:ea typeface="ＭＳ 明朝" panose="02020609040205080304" pitchFamily="17" charset="-128"/>
            </a:endParaRPr>
          </a:p>
          <a:p>
            <a:r>
              <a:rPr kumimoji="0" lang="ja-JP" altLang="en-US" sz="2400" dirty="0">
                <a:latin typeface="ＭＳ 明朝" panose="02020609040205080304" pitchFamily="17" charset="-128"/>
                <a:ea typeface="ＭＳ 明朝" panose="02020609040205080304" pitchFamily="17" charset="-128"/>
              </a:rPr>
              <a:t>寝たきり、徘徊、認知症などの確率が急速に高まる。</a:t>
            </a:r>
            <a:endParaRPr kumimoji="0" lang="en-US" altLang="ja-JP" sz="2400" dirty="0">
              <a:latin typeface="ＭＳ 明朝" panose="02020609040205080304" pitchFamily="17" charset="-128"/>
              <a:ea typeface="ＭＳ 明朝" panose="02020609040205080304" pitchFamily="17" charset="-128"/>
            </a:endParaRPr>
          </a:p>
          <a:p>
            <a:r>
              <a:rPr kumimoji="0" lang="ja-JP" altLang="en-US" sz="2400" dirty="0">
                <a:latin typeface="ＭＳ 明朝" panose="02020609040205080304" pitchFamily="17" charset="-128"/>
                <a:ea typeface="ＭＳ 明朝" panose="02020609040205080304" pitchFamily="17" charset="-128"/>
              </a:rPr>
              <a:t>逆にいえば、介護の必要性が極めて高くなる。</a:t>
            </a:r>
            <a:endParaRPr kumimoji="0" lang="ja-JP" altLang="en-US" sz="2600" dirty="0">
              <a:latin typeface="ＭＳ 明朝" panose="02020609040205080304" pitchFamily="17" charset="-128"/>
              <a:ea typeface="ＭＳ 明朝" panose="02020609040205080304"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0690"/>
                                        </p:tgtEl>
                                        <p:attrNameLst>
                                          <p:attrName>style.visibility</p:attrName>
                                        </p:attrNameLst>
                                      </p:cBhvr>
                                      <p:to>
                                        <p:strVal val="visible"/>
                                      </p:to>
                                    </p:set>
                                    <p:anim calcmode="lin" valueType="num">
                                      <p:cBhvr additive="base">
                                        <p:cTn id="7" dur="500" fill="hold"/>
                                        <p:tgtEl>
                                          <p:spTgt spid="370690"/>
                                        </p:tgtEl>
                                        <p:attrNameLst>
                                          <p:attrName>ppt_x</p:attrName>
                                        </p:attrNameLst>
                                      </p:cBhvr>
                                      <p:tavLst>
                                        <p:tav tm="0">
                                          <p:val>
                                            <p:strVal val="#ppt_x"/>
                                          </p:val>
                                        </p:tav>
                                        <p:tav tm="100000">
                                          <p:val>
                                            <p:strVal val="#ppt_x"/>
                                          </p:val>
                                        </p:tav>
                                      </p:tavLst>
                                    </p:anim>
                                    <p:anim calcmode="lin" valueType="num">
                                      <p:cBhvr additive="base">
                                        <p:cTn id="8" dur="500" fill="hold"/>
                                        <p:tgtEl>
                                          <p:spTgt spid="370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p:bldP spid="3706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F93CC7D-5CA4-28FB-AEF5-059D103C8E61}"/>
              </a:ext>
            </a:extLst>
          </p:cNvPr>
          <p:cNvSpPr>
            <a:spLocks noGrp="1" noChangeArrowheads="1"/>
          </p:cNvSpPr>
          <p:nvPr>
            <p:ph type="title"/>
          </p:nvPr>
        </p:nvSpPr>
        <p:spPr/>
        <p:txBody>
          <a:bodyPr/>
          <a:lstStyle/>
          <a:p>
            <a:r>
              <a:rPr kumimoji="0" lang="ja-JP" altLang="en-US" sz="3500">
                <a:latin typeface="ＭＳ 明朝" panose="02020609040205080304" pitchFamily="17" charset="-128"/>
                <a:ea typeface="ＭＳ 明朝" panose="02020609040205080304" pitchFamily="17" charset="-128"/>
              </a:rPr>
              <a:t>超高齢化：後期高齢者の増加</a:t>
            </a:r>
            <a:endParaRPr kumimoji="0" lang="en-US" altLang="ja-JP" sz="3500">
              <a:latin typeface="ＭＳ 明朝" panose="02020609040205080304" pitchFamily="17" charset="-128"/>
              <a:ea typeface="ＭＳ 明朝" panose="02020609040205080304" pitchFamily="17" charset="-128"/>
            </a:endParaRPr>
          </a:p>
        </p:txBody>
      </p:sp>
      <p:pic>
        <p:nvPicPr>
          <p:cNvPr id="37891" name="Picture 4">
            <a:extLst>
              <a:ext uri="{FF2B5EF4-FFF2-40B4-BE49-F238E27FC236}">
                <a16:creationId xmlns:a16="http://schemas.microsoft.com/office/drawing/2014/main" id="{A223A363-B335-037C-E79D-4EBACB5A9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315200"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5">
            <a:extLst>
              <a:ext uri="{FF2B5EF4-FFF2-40B4-BE49-F238E27FC236}">
                <a16:creationId xmlns:a16="http://schemas.microsoft.com/office/drawing/2014/main" id="{C1B8DAD8-BE34-3E38-E154-AB17F4F33DE4}"/>
              </a:ext>
            </a:extLst>
          </p:cNvPr>
          <p:cNvSpPr txBox="1">
            <a:spLocks noChangeArrowheads="1"/>
          </p:cNvSpPr>
          <p:nvPr/>
        </p:nvSpPr>
        <p:spPr bwMode="auto">
          <a:xfrm>
            <a:off x="609600" y="5867400"/>
            <a:ext cx="8001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a:t>後期高齢者　</a:t>
            </a:r>
            <a:r>
              <a:rPr lang="en-US" altLang="ja-JP"/>
              <a:t>2010</a:t>
            </a:r>
            <a:r>
              <a:rPr lang="ja-JP" altLang="en-US"/>
              <a:t>年の</a:t>
            </a:r>
            <a:r>
              <a:rPr lang="en-US" altLang="ja-JP"/>
              <a:t>1419</a:t>
            </a:r>
            <a:r>
              <a:rPr lang="ja-JP" altLang="en-US"/>
              <a:t>万人から</a:t>
            </a:r>
            <a:r>
              <a:rPr lang="en-US" altLang="ja-JP"/>
              <a:t>2053</a:t>
            </a:r>
            <a:r>
              <a:rPr lang="ja-JP" altLang="en-US"/>
              <a:t>年の</a:t>
            </a:r>
            <a:r>
              <a:rPr lang="en-US" altLang="ja-JP"/>
              <a:t>2400</a:t>
            </a:r>
            <a:r>
              <a:rPr lang="ja-JP" altLang="en-US"/>
              <a:t>万人へ</a:t>
            </a:r>
            <a:endParaRPr lang="en-US" altLang="ja-JP"/>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5027860-E22C-D59F-C1B8-73467C90E921}"/>
              </a:ext>
            </a:extLst>
          </p:cNvPr>
          <p:cNvSpPr>
            <a:spLocks noGrp="1" noChangeArrowheads="1"/>
          </p:cNvSpPr>
          <p:nvPr>
            <p:ph type="title" idx="4294967295"/>
          </p:nvPr>
        </p:nvSpPr>
        <p:spPr/>
        <p:txBody>
          <a:bodyPr/>
          <a:lstStyle/>
          <a:p>
            <a:r>
              <a:rPr kumimoji="0" lang="ja-JP" altLang="en-US" sz="3500">
                <a:latin typeface="ＭＳ 明朝" panose="02020609040205080304" pitchFamily="17" charset="-128"/>
                <a:ea typeface="ＭＳ 明朝" panose="02020609040205080304" pitchFamily="17" charset="-128"/>
              </a:rPr>
              <a:t>超高齢化：後期高齢割合の上昇</a:t>
            </a:r>
            <a:endParaRPr kumimoji="0" lang="en-US" altLang="ja-JP" sz="3500">
              <a:latin typeface="ＭＳ 明朝" panose="02020609040205080304" pitchFamily="17" charset="-128"/>
              <a:ea typeface="ＭＳ 明朝" panose="02020609040205080304" pitchFamily="17" charset="-128"/>
            </a:endParaRPr>
          </a:p>
        </p:txBody>
      </p:sp>
      <p:pic>
        <p:nvPicPr>
          <p:cNvPr id="39939" name="Picture 4">
            <a:extLst>
              <a:ext uri="{FF2B5EF4-FFF2-40B4-BE49-F238E27FC236}">
                <a16:creationId xmlns:a16="http://schemas.microsoft.com/office/drawing/2014/main" id="{DD30CC2A-49CC-F353-9DED-A91337C71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3914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5">
            <a:extLst>
              <a:ext uri="{FF2B5EF4-FFF2-40B4-BE49-F238E27FC236}">
                <a16:creationId xmlns:a16="http://schemas.microsoft.com/office/drawing/2014/main" id="{5FEA4A22-2383-E9BC-7F3E-DBCE6FF9FEF5}"/>
              </a:ext>
            </a:extLst>
          </p:cNvPr>
          <p:cNvSpPr txBox="1">
            <a:spLocks noChangeArrowheads="1"/>
          </p:cNvSpPr>
          <p:nvPr/>
        </p:nvSpPr>
        <p:spPr bwMode="auto">
          <a:xfrm>
            <a:off x="609600" y="5867400"/>
            <a:ext cx="8001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a:t>後期高齢者割合　</a:t>
            </a:r>
            <a:r>
              <a:rPr lang="en-US" altLang="ja-JP"/>
              <a:t>2010</a:t>
            </a:r>
            <a:r>
              <a:rPr lang="ja-JP" altLang="en-US"/>
              <a:t>年の</a:t>
            </a:r>
            <a:r>
              <a:rPr lang="en-US" altLang="ja-JP"/>
              <a:t>11.1</a:t>
            </a:r>
            <a:r>
              <a:rPr lang="ja-JP" altLang="en-US"/>
              <a:t>％から</a:t>
            </a:r>
            <a:r>
              <a:rPr lang="en-US" altLang="ja-JP"/>
              <a:t>2060</a:t>
            </a:r>
            <a:r>
              <a:rPr lang="ja-JP" altLang="en-US"/>
              <a:t>年の</a:t>
            </a:r>
            <a:r>
              <a:rPr lang="en-US" altLang="ja-JP"/>
              <a:t>26.9</a:t>
            </a:r>
            <a:r>
              <a:rPr lang="ja-JP" altLang="en-US"/>
              <a:t>％へ</a:t>
            </a:r>
            <a:endParaRPr lang="en-US" altLang="ja-JP"/>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21F74E-45FD-6972-8F56-28BE7238E564}"/>
              </a:ext>
            </a:extLst>
          </p:cNvPr>
          <p:cNvSpPr>
            <a:spLocks noGrp="1" noChangeArrowheads="1"/>
          </p:cNvSpPr>
          <p:nvPr>
            <p:ph type="title"/>
          </p:nvPr>
        </p:nvSpPr>
        <p:spPr/>
        <p:txBody>
          <a:bodyPr anchor="t"/>
          <a:lstStyle/>
          <a:p>
            <a:r>
              <a:rPr kumimoji="0" lang="ja-JP" altLang="en-US" sz="3200">
                <a:latin typeface="ＭＳ 明朝" panose="02020609040205080304" pitchFamily="17" charset="-128"/>
                <a:ea typeface="ＭＳ 明朝" panose="02020609040205080304" pitchFamily="17" charset="-128"/>
              </a:rPr>
              <a:t>一般世帯に占める高齢者世帯の割合の増加</a:t>
            </a:r>
          </a:p>
        </p:txBody>
      </p:sp>
      <p:sp>
        <p:nvSpPr>
          <p:cNvPr id="44035" name="Text Box 6">
            <a:extLst>
              <a:ext uri="{FF2B5EF4-FFF2-40B4-BE49-F238E27FC236}">
                <a16:creationId xmlns:a16="http://schemas.microsoft.com/office/drawing/2014/main" id="{C054A12A-AABE-2B76-47C2-3999F43EF4BA}"/>
              </a:ext>
            </a:extLst>
          </p:cNvPr>
          <p:cNvSpPr txBox="1">
            <a:spLocks noChangeArrowheads="1"/>
          </p:cNvSpPr>
          <p:nvPr/>
        </p:nvSpPr>
        <p:spPr bwMode="auto">
          <a:xfrm>
            <a:off x="1371600" y="62484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endParaRPr lang="ja-JP" altLang="en-US"/>
          </a:p>
        </p:txBody>
      </p:sp>
      <p:sp>
        <p:nvSpPr>
          <p:cNvPr id="44036" name="Text Box 7">
            <a:extLst>
              <a:ext uri="{FF2B5EF4-FFF2-40B4-BE49-F238E27FC236}">
                <a16:creationId xmlns:a16="http://schemas.microsoft.com/office/drawing/2014/main" id="{2CFF3F80-0002-3744-3E89-2D1223DBE7EC}"/>
              </a:ext>
            </a:extLst>
          </p:cNvPr>
          <p:cNvSpPr txBox="1">
            <a:spLocks noChangeArrowheads="1"/>
          </p:cNvSpPr>
          <p:nvPr/>
        </p:nvSpPr>
        <p:spPr bwMode="auto">
          <a:xfrm>
            <a:off x="679447" y="6175484"/>
            <a:ext cx="7272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400" dirty="0">
                <a:latin typeface="ＭＳ ゴシック" panose="020B0609070205080204" pitchFamily="49" charset="-128"/>
                <a:ea typeface="ＭＳ ゴシック" panose="020B0609070205080204" pitchFamily="49" charset="-128"/>
              </a:rPr>
              <a:t>出典：国立社会保障・人口問題研究所（</a:t>
            </a:r>
            <a:r>
              <a:rPr lang="en-US" altLang="ja-JP" sz="1400" dirty="0">
                <a:latin typeface="ＭＳ ゴシック" panose="020B0609070205080204" pitchFamily="49" charset="-128"/>
                <a:ea typeface="ＭＳ ゴシック" panose="020B0609070205080204" pitchFamily="49" charset="-128"/>
              </a:rPr>
              <a:t>2024</a:t>
            </a:r>
            <a:r>
              <a:rPr lang="ja-JP" altLang="en-US" sz="1400" dirty="0">
                <a:latin typeface="ＭＳ ゴシック" panose="020B0609070205080204" pitchFamily="49" charset="-128"/>
                <a:ea typeface="ＭＳ ゴシック" panose="020B0609070205080204" pitchFamily="49" charset="-128"/>
              </a:rPr>
              <a:t>）日本の世帯数の将来推計（全国推計）（令和</a:t>
            </a:r>
            <a:r>
              <a:rPr lang="en-US" altLang="ja-JP" sz="1400" dirty="0">
                <a:latin typeface="ＭＳ ゴシック" panose="020B0609070205080204" pitchFamily="49" charset="-128"/>
                <a:ea typeface="ＭＳ ゴシック" panose="020B0609070205080204" pitchFamily="49" charset="-128"/>
              </a:rPr>
              <a:t>6</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2024</a:t>
            </a:r>
            <a:r>
              <a:rPr lang="ja-JP" altLang="en-US" sz="1400" dirty="0">
                <a:latin typeface="ＭＳ ゴシック" panose="020B0609070205080204" pitchFamily="49" charset="-128"/>
                <a:ea typeface="ＭＳ ゴシック" panose="020B0609070205080204" pitchFamily="49" charset="-128"/>
              </a:rPr>
              <a:t>）年推計）－令和</a:t>
            </a:r>
            <a:r>
              <a:rPr lang="en-US" altLang="ja-JP" sz="1400" dirty="0">
                <a:latin typeface="ＭＳ ゴシック" panose="020B0609070205080204" pitchFamily="49" charset="-128"/>
                <a:ea typeface="ＭＳ ゴシック" panose="020B0609070205080204" pitchFamily="49" charset="-128"/>
              </a:rPr>
              <a:t>2</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2020</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32</a:t>
            </a:r>
            <a:r>
              <a:rPr lang="ja-JP" altLang="en-US" sz="1400" dirty="0">
                <a:latin typeface="ＭＳ ゴシック" panose="020B0609070205080204" pitchFamily="49" charset="-128"/>
                <a:ea typeface="ＭＳ ゴシック" panose="020B0609070205080204" pitchFamily="49" charset="-128"/>
              </a:rPr>
              <a:t>（</a:t>
            </a:r>
            <a:r>
              <a:rPr lang="en-US" altLang="ja-JP" sz="1400" dirty="0">
                <a:latin typeface="ＭＳ ゴシック" panose="020B0609070205080204" pitchFamily="49" charset="-128"/>
                <a:ea typeface="ＭＳ ゴシック" panose="020B0609070205080204" pitchFamily="49" charset="-128"/>
              </a:rPr>
              <a:t>2050</a:t>
            </a:r>
            <a:r>
              <a:rPr lang="ja-JP" altLang="en-US" sz="1400" dirty="0">
                <a:latin typeface="ＭＳ ゴシック" panose="020B0609070205080204" pitchFamily="49" charset="-128"/>
                <a:ea typeface="ＭＳ ゴシック" panose="020B0609070205080204" pitchFamily="49" charset="-128"/>
              </a:rPr>
              <a:t>）年－</a:t>
            </a:r>
          </a:p>
        </p:txBody>
      </p:sp>
      <p:pic>
        <p:nvPicPr>
          <p:cNvPr id="3" name="図 2" descr="グラフ&#10;&#10;低い精度で自動的に生成された説明">
            <a:extLst>
              <a:ext uri="{FF2B5EF4-FFF2-40B4-BE49-F238E27FC236}">
                <a16:creationId xmlns:a16="http://schemas.microsoft.com/office/drawing/2014/main" id="{9A29DFB7-C1D3-C0D5-2E09-327E7C1A968D}"/>
              </a:ext>
            </a:extLst>
          </p:cNvPr>
          <p:cNvPicPr>
            <a:picLocks noChangeAspect="1"/>
          </p:cNvPicPr>
          <p:nvPr/>
        </p:nvPicPr>
        <p:blipFill>
          <a:blip r:embed="rId3"/>
          <a:stretch>
            <a:fillRect/>
          </a:stretch>
        </p:blipFill>
        <p:spPr>
          <a:xfrm>
            <a:off x="647564" y="1015639"/>
            <a:ext cx="7848872" cy="508036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853D97D2-1D91-33B5-A16B-2FE51E696C19}"/>
              </a:ext>
            </a:extLst>
          </p:cNvPr>
          <p:cNvSpPr>
            <a:spLocks noGrp="1" noChangeArrowheads="1"/>
          </p:cNvSpPr>
          <p:nvPr>
            <p:ph type="title"/>
          </p:nvPr>
        </p:nvSpPr>
        <p:spPr/>
        <p:txBody>
          <a:bodyPr/>
          <a:lstStyle/>
          <a:p>
            <a:r>
              <a:rPr kumimoji="0" lang="ja-JP" altLang="en-US" sz="3200" dirty="0">
                <a:latin typeface="ＭＳ 明朝" panose="02020609040205080304" pitchFamily="17" charset="-128"/>
                <a:ea typeface="ＭＳ 明朝" panose="02020609040205080304" pitchFamily="17" charset="-128"/>
              </a:rPr>
              <a:t>超高齢化社会の高齢者介護</a:t>
            </a:r>
          </a:p>
        </p:txBody>
      </p:sp>
      <p:sp>
        <p:nvSpPr>
          <p:cNvPr id="345091" name="Rectangle 3">
            <a:extLst>
              <a:ext uri="{FF2B5EF4-FFF2-40B4-BE49-F238E27FC236}">
                <a16:creationId xmlns:a16="http://schemas.microsoft.com/office/drawing/2014/main" id="{5DF9073F-3F72-E2FC-7043-08FEF4D1386B}"/>
              </a:ext>
            </a:extLst>
          </p:cNvPr>
          <p:cNvSpPr>
            <a:spLocks noGrp="1" noChangeArrowheads="1"/>
          </p:cNvSpPr>
          <p:nvPr>
            <p:ph type="body" idx="1"/>
          </p:nvPr>
        </p:nvSpPr>
        <p:spPr/>
        <p:txBody>
          <a:bodyPr/>
          <a:lstStyle/>
          <a:p>
            <a:pPr>
              <a:lnSpc>
                <a:spcPct val="90000"/>
              </a:lnSpc>
            </a:pPr>
            <a:r>
              <a:rPr kumimoji="0" lang="en-US" altLang="en-US" sz="2400" dirty="0" err="1">
                <a:latin typeface="ＭＳ 明朝" panose="02020609040205080304" pitchFamily="17" charset="-128"/>
                <a:ea typeface="ＭＳ 明朝" panose="02020609040205080304" pitchFamily="17" charset="-128"/>
              </a:rPr>
              <a:t>一般世帯全体に占める高齢者世帯</a:t>
            </a:r>
            <a:r>
              <a:rPr kumimoji="0" lang="ja-JP" altLang="en-US" sz="2400" dirty="0">
                <a:latin typeface="ＭＳ 明朝" panose="02020609040205080304" pitchFamily="17" charset="-128"/>
                <a:ea typeface="ＭＳ 明朝" panose="02020609040205080304" pitchFamily="17" charset="-128"/>
              </a:rPr>
              <a:t>（世帯主が</a:t>
            </a:r>
            <a:r>
              <a:rPr kumimoji="0" lang="en-US" altLang="ja-JP" sz="2400" dirty="0">
                <a:latin typeface="ＭＳ 明朝" panose="02020609040205080304" pitchFamily="17" charset="-128"/>
                <a:ea typeface="ＭＳ 明朝" panose="02020609040205080304" pitchFamily="17" charset="-128"/>
              </a:rPr>
              <a:t>65</a:t>
            </a:r>
            <a:r>
              <a:rPr kumimoji="0" lang="ja-JP" altLang="en-US" sz="2400" dirty="0">
                <a:latin typeface="ＭＳ 明朝" panose="02020609040205080304" pitchFamily="17" charset="-128"/>
                <a:ea typeface="ＭＳ 明朝" panose="02020609040205080304" pitchFamily="17" charset="-128"/>
              </a:rPr>
              <a:t>歳以上の高齢者）の割合が、</a:t>
            </a:r>
            <a:r>
              <a:rPr kumimoji="0" lang="en-US" altLang="ja-JP" sz="2400" dirty="0">
                <a:latin typeface="ＭＳ 明朝" panose="02020609040205080304" pitchFamily="17" charset="-128"/>
                <a:ea typeface="ＭＳ 明朝" panose="02020609040205080304" pitchFamily="17" charset="-128"/>
              </a:rPr>
              <a:t>2020</a:t>
            </a:r>
            <a:r>
              <a:rPr kumimoji="0" lang="ja-JP" altLang="en-US" sz="2400" dirty="0">
                <a:latin typeface="ＭＳ 明朝" panose="02020609040205080304" pitchFamily="17" charset="-128"/>
                <a:ea typeface="ＭＳ 明朝" panose="02020609040205080304" pitchFamily="17" charset="-128"/>
              </a:rPr>
              <a:t>年の</a:t>
            </a:r>
            <a:r>
              <a:rPr kumimoji="0" lang="en-US" altLang="ja-JP" sz="2400" dirty="0">
                <a:latin typeface="ＭＳ 明朝" panose="02020609040205080304" pitchFamily="17" charset="-128"/>
                <a:ea typeface="ＭＳ 明朝" panose="02020609040205080304" pitchFamily="17" charset="-128"/>
              </a:rPr>
              <a:t>37.6%</a:t>
            </a:r>
            <a:r>
              <a:rPr kumimoji="0" lang="ja-JP" altLang="en-US" sz="2400" dirty="0">
                <a:latin typeface="ＭＳ 明朝" panose="02020609040205080304" pitchFamily="17" charset="-128"/>
                <a:ea typeface="ＭＳ 明朝" panose="02020609040205080304" pitchFamily="17" charset="-128"/>
              </a:rPr>
              <a:t>から</a:t>
            </a:r>
            <a:r>
              <a:rPr kumimoji="0" lang="en-US" altLang="ja-JP" sz="2400" dirty="0">
                <a:latin typeface="ＭＳ 明朝" panose="02020609040205080304" pitchFamily="17" charset="-128"/>
                <a:ea typeface="ＭＳ 明朝" panose="02020609040205080304" pitchFamily="17" charset="-128"/>
              </a:rPr>
              <a:t>2050</a:t>
            </a:r>
            <a:r>
              <a:rPr kumimoji="0" lang="ja-JP" altLang="en-US" sz="2400" dirty="0">
                <a:latin typeface="ＭＳ 明朝" panose="02020609040205080304" pitchFamily="17" charset="-128"/>
                <a:ea typeface="ＭＳ 明朝" panose="02020609040205080304" pitchFamily="17" charset="-128"/>
              </a:rPr>
              <a:t>年には</a:t>
            </a:r>
            <a:r>
              <a:rPr kumimoji="0" lang="en-US" altLang="ja-JP" sz="2400" dirty="0">
                <a:latin typeface="ＭＳ 明朝" panose="02020609040205080304" pitchFamily="17" charset="-128"/>
                <a:ea typeface="ＭＳ 明朝" panose="02020609040205080304" pitchFamily="17" charset="-128"/>
              </a:rPr>
              <a:t>45.7%</a:t>
            </a:r>
            <a:r>
              <a:rPr kumimoji="0" lang="ja-JP" altLang="en-US" sz="2400" dirty="0">
                <a:latin typeface="ＭＳ 明朝" panose="02020609040205080304" pitchFamily="17" charset="-128"/>
                <a:ea typeface="ＭＳ 明朝" panose="02020609040205080304" pitchFamily="17" charset="-128"/>
              </a:rPr>
              <a:t>。一般世帯の半数近くが高齢者世帯となる。</a:t>
            </a:r>
            <a:endParaRPr kumimoji="0" lang="en-US" altLang="ja-JP" sz="2400" dirty="0">
              <a:latin typeface="ＭＳ 明朝" panose="02020609040205080304" pitchFamily="17" charset="-128"/>
              <a:ea typeface="ＭＳ 明朝" panose="02020609040205080304" pitchFamily="17" charset="-128"/>
            </a:endParaRPr>
          </a:p>
          <a:p>
            <a:pPr>
              <a:lnSpc>
                <a:spcPct val="90000"/>
              </a:lnSpc>
            </a:pPr>
            <a:r>
              <a:rPr kumimoji="0" lang="ja-JP" altLang="en-US" sz="2400" dirty="0">
                <a:latin typeface="ＭＳ 明朝" panose="02020609040205080304" pitchFamily="17" charset="-128"/>
                <a:ea typeface="ＭＳ 明朝" panose="02020609040205080304" pitchFamily="17" charset="-128"/>
              </a:rPr>
              <a:t>しかも</a:t>
            </a:r>
            <a:r>
              <a:rPr kumimoji="0" lang="en-US" altLang="ja-JP" sz="2400" dirty="0">
                <a:latin typeface="ＭＳ 明朝" panose="02020609040205080304" pitchFamily="17" charset="-128"/>
                <a:ea typeface="ＭＳ 明朝" panose="02020609040205080304" pitchFamily="17" charset="-128"/>
              </a:rPr>
              <a:t>75</a:t>
            </a:r>
            <a:r>
              <a:rPr kumimoji="0" lang="ja-JP" altLang="en-US" sz="2400" dirty="0">
                <a:latin typeface="ＭＳ 明朝" panose="02020609040205080304" pitchFamily="17" charset="-128"/>
                <a:ea typeface="ＭＳ 明朝" panose="02020609040205080304" pitchFamily="17" charset="-128"/>
              </a:rPr>
              <a:t>歳以上は</a:t>
            </a:r>
            <a:r>
              <a:rPr kumimoji="0" lang="en-US" altLang="ja-JP" sz="2400" dirty="0">
                <a:latin typeface="ＭＳ 明朝" panose="02020609040205080304" pitchFamily="17" charset="-128"/>
                <a:ea typeface="ＭＳ 明朝" panose="02020609040205080304" pitchFamily="17" charset="-128"/>
              </a:rPr>
              <a:t>19.1%</a:t>
            </a:r>
            <a:r>
              <a:rPr kumimoji="0" lang="ja-JP" altLang="en-US" sz="2400" dirty="0">
                <a:latin typeface="ＭＳ 明朝" panose="02020609040205080304" pitchFamily="17" charset="-128"/>
                <a:ea typeface="ＭＳ 明朝" panose="02020609040205080304" pitchFamily="17" charset="-128"/>
              </a:rPr>
              <a:t>から</a:t>
            </a:r>
            <a:r>
              <a:rPr kumimoji="0" lang="en-US" altLang="ja-JP" sz="2400" dirty="0">
                <a:latin typeface="ＭＳ 明朝" panose="02020609040205080304" pitchFamily="17" charset="-128"/>
                <a:ea typeface="ＭＳ 明朝" panose="02020609040205080304" pitchFamily="17" charset="-128"/>
              </a:rPr>
              <a:t>28.3%</a:t>
            </a:r>
            <a:r>
              <a:rPr kumimoji="0" lang="ja-JP" altLang="en-US" sz="2400" dirty="0">
                <a:latin typeface="ＭＳ 明朝" panose="02020609040205080304" pitchFamily="17" charset="-128"/>
                <a:ea typeface="ＭＳ 明朝" panose="02020609040205080304" pitchFamily="17" charset="-128"/>
              </a:rPr>
              <a:t>、</a:t>
            </a:r>
            <a:r>
              <a:rPr kumimoji="0" lang="en-US" altLang="ja-JP" sz="2400" dirty="0">
                <a:latin typeface="ＭＳ 明朝" panose="02020609040205080304" pitchFamily="17" charset="-128"/>
                <a:ea typeface="ＭＳ 明朝" panose="02020609040205080304" pitchFamily="17" charset="-128"/>
              </a:rPr>
              <a:t>85</a:t>
            </a:r>
            <a:r>
              <a:rPr kumimoji="0" lang="ja-JP" altLang="en-US" sz="2400" dirty="0">
                <a:latin typeface="ＭＳ 明朝" panose="02020609040205080304" pitchFamily="17" charset="-128"/>
                <a:ea typeface="ＭＳ 明朝" panose="02020609040205080304" pitchFamily="17" charset="-128"/>
              </a:rPr>
              <a:t>歳以上は</a:t>
            </a:r>
            <a:r>
              <a:rPr kumimoji="0" lang="en-US" altLang="ja-JP" sz="2400" dirty="0">
                <a:latin typeface="ＭＳ 明朝" panose="02020609040205080304" pitchFamily="17" charset="-128"/>
                <a:ea typeface="ＭＳ 明朝" panose="02020609040205080304" pitchFamily="17" charset="-128"/>
              </a:rPr>
              <a:t>5.5%</a:t>
            </a:r>
            <a:r>
              <a:rPr kumimoji="0" lang="ja-JP" altLang="en-US" sz="2400" dirty="0">
                <a:latin typeface="ＭＳ 明朝" panose="02020609040205080304" pitchFamily="17" charset="-128"/>
                <a:ea typeface="ＭＳ 明朝" panose="02020609040205080304" pitchFamily="17" charset="-128"/>
              </a:rPr>
              <a:t>から</a:t>
            </a:r>
            <a:r>
              <a:rPr kumimoji="0" lang="en-US" altLang="ja-JP" sz="2400" dirty="0">
                <a:latin typeface="ＭＳ 明朝" panose="02020609040205080304" pitchFamily="17" charset="-128"/>
                <a:ea typeface="ＭＳ 明朝" panose="02020609040205080304" pitchFamily="17" charset="-128"/>
              </a:rPr>
              <a:t>10.2%</a:t>
            </a:r>
            <a:r>
              <a:rPr kumimoji="0" lang="ja-JP" altLang="en-US" sz="2400" dirty="0">
                <a:latin typeface="ＭＳ 明朝" panose="02020609040205080304" pitchFamily="17" charset="-128"/>
                <a:ea typeface="ＭＳ 明朝" panose="02020609040205080304" pitchFamily="17" charset="-128"/>
              </a:rPr>
              <a:t>に増加。前期より後期高齢者世帯の方が多くなる。</a:t>
            </a:r>
            <a:endParaRPr kumimoji="0" lang="en-US" altLang="ja-JP" sz="2400" dirty="0">
              <a:latin typeface="ＭＳ 明朝" panose="02020609040205080304" pitchFamily="17" charset="-128"/>
              <a:ea typeface="ＭＳ 明朝" panose="02020609040205080304" pitchFamily="17" charset="-128"/>
            </a:endParaRPr>
          </a:p>
          <a:p>
            <a:pPr>
              <a:lnSpc>
                <a:spcPct val="90000"/>
              </a:lnSpc>
            </a:pPr>
            <a:r>
              <a:rPr kumimoji="0" lang="ja-JP" altLang="en-US" sz="2400" dirty="0">
                <a:latin typeface="ＭＳ 明朝" panose="02020609040205080304" pitchFamily="17" charset="-128"/>
                <a:ea typeface="ＭＳ 明朝" panose="02020609040205080304" pitchFamily="17" charset="-128"/>
              </a:rPr>
              <a:t>一般世帯総数に占める</a:t>
            </a:r>
            <a:r>
              <a:rPr kumimoji="0" lang="en-US" altLang="ja-JP" sz="2400" dirty="0">
                <a:latin typeface="ＭＳ 明朝" panose="02020609040205080304" pitchFamily="17" charset="-128"/>
                <a:ea typeface="ＭＳ 明朝" panose="02020609040205080304" pitchFamily="17" charset="-128"/>
              </a:rPr>
              <a:t>65 </a:t>
            </a:r>
            <a:r>
              <a:rPr kumimoji="0" lang="ja-JP" altLang="en-US" sz="2400" dirty="0">
                <a:latin typeface="ＭＳ 明朝" panose="02020609040205080304" pitchFamily="17" charset="-128"/>
                <a:ea typeface="ＭＳ 明朝" panose="02020609040205080304" pitchFamily="17" charset="-128"/>
              </a:rPr>
              <a:t>歳以上の単独世帯の割合も、</a:t>
            </a:r>
            <a:r>
              <a:rPr kumimoji="0" lang="en-US" altLang="ja-JP" sz="2400" dirty="0">
                <a:latin typeface="ＭＳ 明朝" panose="02020609040205080304" pitchFamily="17" charset="-128"/>
                <a:ea typeface="ＭＳ 明朝" panose="02020609040205080304" pitchFamily="17" charset="-128"/>
              </a:rPr>
              <a:t>2020</a:t>
            </a:r>
            <a:r>
              <a:rPr kumimoji="0" lang="ja-JP" altLang="en-US" sz="2400" dirty="0">
                <a:latin typeface="ＭＳ 明朝" panose="02020609040205080304" pitchFamily="17" charset="-128"/>
                <a:ea typeface="ＭＳ 明朝" panose="02020609040205080304" pitchFamily="17" charset="-128"/>
              </a:rPr>
              <a:t>年の</a:t>
            </a:r>
            <a:r>
              <a:rPr kumimoji="0" lang="en-US" altLang="ja-JP" sz="2400" dirty="0">
                <a:latin typeface="ＭＳ 明朝" panose="02020609040205080304" pitchFamily="17" charset="-128"/>
                <a:ea typeface="ＭＳ 明朝" panose="02020609040205080304" pitchFamily="17" charset="-128"/>
              </a:rPr>
              <a:t>13.2%</a:t>
            </a:r>
            <a:r>
              <a:rPr kumimoji="0" lang="ja-JP" altLang="en-US" sz="2400" dirty="0">
                <a:latin typeface="ＭＳ 明朝" panose="02020609040205080304" pitchFamily="17" charset="-128"/>
                <a:ea typeface="ＭＳ 明朝" panose="02020609040205080304" pitchFamily="17" charset="-128"/>
              </a:rPr>
              <a:t>から一貫して上昇し、</a:t>
            </a:r>
            <a:r>
              <a:rPr kumimoji="0" lang="en-US" altLang="ja-JP" sz="2400" dirty="0">
                <a:latin typeface="ＭＳ 明朝" panose="02020609040205080304" pitchFamily="17" charset="-128"/>
                <a:ea typeface="ＭＳ 明朝" panose="02020609040205080304" pitchFamily="17" charset="-128"/>
              </a:rPr>
              <a:t>2050</a:t>
            </a:r>
            <a:r>
              <a:rPr kumimoji="0" lang="ja-JP" altLang="en-US" sz="2400" dirty="0">
                <a:latin typeface="ＭＳ 明朝" panose="02020609040205080304" pitchFamily="17" charset="-128"/>
                <a:ea typeface="ＭＳ 明朝" panose="02020609040205080304" pitchFamily="17" charset="-128"/>
              </a:rPr>
              <a:t>年には</a:t>
            </a:r>
            <a:r>
              <a:rPr kumimoji="0" lang="en-US" altLang="ja-JP" sz="2400" dirty="0">
                <a:latin typeface="ＭＳ 明朝" panose="02020609040205080304" pitchFamily="17" charset="-128"/>
                <a:ea typeface="ＭＳ 明朝" panose="02020609040205080304" pitchFamily="17" charset="-128"/>
              </a:rPr>
              <a:t>20.6%</a:t>
            </a:r>
            <a:r>
              <a:rPr kumimoji="0" lang="ja-JP" altLang="en-US" sz="2400" dirty="0">
                <a:latin typeface="ＭＳ 明朝" panose="02020609040205080304" pitchFamily="17" charset="-128"/>
                <a:ea typeface="ＭＳ 明朝" panose="02020609040205080304" pitchFamily="17" charset="-128"/>
              </a:rPr>
              <a:t>へ。つまり独居老人が多くなり、彼らの多くは家族や親戚を持たない人々。</a:t>
            </a:r>
            <a:endParaRPr kumimoji="0" lang="en-US" altLang="ja-JP" sz="2400" dirty="0">
              <a:latin typeface="ＭＳ 明朝" panose="02020609040205080304" pitchFamily="17" charset="-128"/>
              <a:ea typeface="ＭＳ 明朝" panose="02020609040205080304" pitchFamily="17" charset="-128"/>
            </a:endParaRPr>
          </a:p>
          <a:p>
            <a:pPr>
              <a:lnSpc>
                <a:spcPct val="90000"/>
              </a:lnSpc>
            </a:pPr>
            <a:r>
              <a:rPr kumimoji="0" lang="ja-JP" altLang="en-US" sz="2600" dirty="0">
                <a:latin typeface="ＭＳ 明朝" panose="02020609040205080304" pitchFamily="17" charset="-128"/>
                <a:ea typeface="ＭＳ 明朝" panose="02020609040205080304" pitchFamily="17" charset="-128"/>
              </a:rPr>
              <a:t>＝家族の介護機能は期待できない。</a:t>
            </a:r>
            <a:endParaRPr kumimoji="0" lang="ja-JP" altLang="en-US" sz="2600" dirty="0">
              <a:latin typeface="ＭＳ 明朝" panose="02020609040205080304" pitchFamily="17" charset="-128"/>
              <a:ea typeface="ＭＳ Ｐゴシック" panose="020B0600070205080204"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9190CA6A-97BD-6FE6-1DFA-8ACE26387D55}"/>
              </a:ext>
            </a:extLst>
          </p:cNvPr>
          <p:cNvSpPr>
            <a:spLocks noGrp="1" noChangeArrowheads="1"/>
          </p:cNvSpPr>
          <p:nvPr>
            <p:ph type="title"/>
          </p:nvPr>
        </p:nvSpPr>
        <p:spPr>
          <a:xfrm>
            <a:off x="609600" y="304800"/>
            <a:ext cx="8001000" cy="1216025"/>
          </a:xfrm>
        </p:spPr>
        <p:txBody>
          <a:bodyPr/>
          <a:lstStyle/>
          <a:p>
            <a:r>
              <a:rPr kumimoji="0" lang="en-US" altLang="en-US" dirty="0" err="1">
                <a:solidFill>
                  <a:schemeClr val="tx1"/>
                </a:solidFill>
                <a:latin typeface="ＭＳ 明朝" panose="02020609040205080304" pitchFamily="17" charset="-128"/>
              </a:rPr>
              <a:t>家族のケア機能</a:t>
            </a:r>
            <a:r>
              <a:rPr kumimoji="0" lang="ja-JP" altLang="en-US" dirty="0">
                <a:solidFill>
                  <a:schemeClr val="tx1"/>
                </a:solidFill>
                <a:latin typeface="ＭＳ 明朝" panose="02020609040205080304" pitchFamily="17" charset="-128"/>
              </a:rPr>
              <a:t>：</a:t>
            </a:r>
            <a:r>
              <a:rPr kumimoji="0" lang="en-US" altLang="en-US" dirty="0" err="1">
                <a:solidFill>
                  <a:schemeClr val="tx1"/>
                </a:solidFill>
                <a:latin typeface="ＭＳ 明朝" panose="02020609040205080304" pitchFamily="17" charset="-128"/>
              </a:rPr>
              <a:t>育児と介護</a:t>
            </a:r>
            <a:endParaRPr kumimoji="0" lang="ja-JP" altLang="en-US" dirty="0">
              <a:solidFill>
                <a:schemeClr val="tx1"/>
              </a:solidFill>
              <a:latin typeface="ＭＳ 明朝" panose="02020609040205080304" pitchFamily="17" charset="-128"/>
            </a:endParaRPr>
          </a:p>
        </p:txBody>
      </p:sp>
      <p:sp>
        <p:nvSpPr>
          <p:cNvPr id="270339" name="Rectangle 3">
            <a:extLst>
              <a:ext uri="{FF2B5EF4-FFF2-40B4-BE49-F238E27FC236}">
                <a16:creationId xmlns:a16="http://schemas.microsoft.com/office/drawing/2014/main" id="{EE642320-A4EA-0232-5C6A-9454D460D465}"/>
              </a:ext>
            </a:extLst>
          </p:cNvPr>
          <p:cNvSpPr>
            <a:spLocks noGrp="1" noChangeArrowheads="1"/>
          </p:cNvSpPr>
          <p:nvPr>
            <p:ph type="body" idx="1"/>
          </p:nvPr>
        </p:nvSpPr>
        <p:spPr>
          <a:xfrm>
            <a:off x="228600" y="1752600"/>
            <a:ext cx="8763000" cy="3429000"/>
          </a:xfrm>
        </p:spPr>
        <p:txBody>
          <a:bodyPr/>
          <a:lstStyle/>
          <a:p>
            <a:pPr>
              <a:lnSpc>
                <a:spcPct val="90000"/>
              </a:lnSpc>
            </a:pPr>
            <a:r>
              <a:rPr kumimoji="0" lang="en-US" altLang="en-US" dirty="0" err="1">
                <a:latin typeface="ＭＳ ゴシック" panose="020B0609070205080204" pitchFamily="49" charset="-128"/>
                <a:ea typeface="ＭＳ ゴシック" panose="020B0609070205080204" pitchFamily="49" charset="-128"/>
              </a:rPr>
              <a:t>個人が生きてゆく上で不可欠</a:t>
            </a:r>
            <a:endParaRPr kumimoji="0" lang="en-US" altLang="ja-JP" dirty="0">
              <a:latin typeface="ＭＳ ゴシック" panose="020B0609070205080204" pitchFamily="49" charset="-128"/>
              <a:ea typeface="ＭＳ ゴシック" panose="020B0609070205080204" pitchFamily="49" charset="-128"/>
            </a:endParaRPr>
          </a:p>
          <a:p>
            <a:pPr>
              <a:lnSpc>
                <a:spcPct val="90000"/>
              </a:lnSpc>
            </a:pPr>
            <a:r>
              <a:rPr kumimoji="0" lang="en-US" altLang="en-US" dirty="0">
                <a:latin typeface="ＭＳ ゴシック" panose="020B0609070205080204" pitchFamily="49" charset="-128"/>
                <a:ea typeface="ＭＳ ゴシック" panose="020B0609070205080204" pitchFamily="49" charset="-128"/>
              </a:rPr>
              <a:t>最</a:t>
            </a:r>
            <a:r>
              <a:rPr kumimoji="0" lang="ja-JP" altLang="en-US" dirty="0">
                <a:latin typeface="ＭＳ ゴシック" panose="020B0609070205080204" pitchFamily="49" charset="-128"/>
                <a:ea typeface="ＭＳ ゴシック" panose="020B0609070205080204" pitchFamily="49" charset="-128"/>
              </a:rPr>
              <a:t>も重要な家族機能の一つ</a:t>
            </a:r>
            <a:endParaRPr kumimoji="0" lang="en-US" altLang="ja-JP" dirty="0">
              <a:latin typeface="ＭＳ ゴシック" panose="020B0609070205080204" pitchFamily="49" charset="-128"/>
              <a:ea typeface="ＭＳ ゴシック" panose="020B0609070205080204" pitchFamily="49" charset="-128"/>
            </a:endParaRPr>
          </a:p>
          <a:p>
            <a:pPr algn="just">
              <a:lnSpc>
                <a:spcPct val="90000"/>
              </a:lnSpc>
            </a:pPr>
            <a:r>
              <a:rPr kumimoji="0" lang="en-US" altLang="en-US" dirty="0" err="1">
                <a:latin typeface="ＭＳ ゴシック" panose="020B0609070205080204" pitchFamily="49" charset="-128"/>
                <a:ea typeface="ＭＳ ゴシック" panose="020B0609070205080204" pitchFamily="49" charset="-128"/>
              </a:rPr>
              <a:t>ケア：個人のウエル・ビーイング</a:t>
            </a:r>
            <a:r>
              <a:rPr kumimoji="0" lang="en-US" altLang="ja-JP" dirty="0" err="1">
                <a:latin typeface="ＭＳ ゴシック" panose="020B0609070205080204" pitchFamily="49" charset="-128"/>
                <a:ea typeface="ＭＳ ゴシック" panose="020B0609070205080204" pitchFamily="49" charset="-128"/>
              </a:rPr>
              <a:t>well-being</a:t>
            </a:r>
            <a:r>
              <a:rPr kumimoji="0" lang="en-US" altLang="en-US" dirty="0" err="1">
                <a:latin typeface="ＭＳ ゴシック" panose="020B0609070205080204" pitchFamily="49" charset="-128"/>
                <a:ea typeface="ＭＳ ゴシック" panose="020B0609070205080204" pitchFamily="49" charset="-128"/>
              </a:rPr>
              <a:t>を維持するための心身両面への配慮</a:t>
            </a:r>
            <a:endParaRPr kumimoji="0" lang="en-US" altLang="ja-JP" dirty="0">
              <a:latin typeface="ＭＳ ゴシック" panose="020B0609070205080204" pitchFamily="49" charset="-128"/>
              <a:ea typeface="ＭＳ ゴシック" panose="020B0609070205080204" pitchFamily="49" charset="-128"/>
            </a:endParaRPr>
          </a:p>
          <a:p>
            <a:pPr lvl="1" algn="just">
              <a:lnSpc>
                <a:spcPct val="90000"/>
              </a:lnSpc>
            </a:pPr>
            <a:r>
              <a:rPr kumimoji="0" lang="en-US" altLang="en-US" sz="2500" dirty="0" err="1">
                <a:latin typeface="ＭＳ ゴシック" panose="020B0609070205080204" pitchFamily="49" charset="-128"/>
                <a:ea typeface="ＭＳ ゴシック" panose="020B0609070205080204" pitchFamily="49" charset="-128"/>
              </a:rPr>
              <a:t>私的ケア</a:t>
            </a:r>
            <a:r>
              <a:rPr kumimoji="0" lang="ja-JP" altLang="en-US" sz="2500" dirty="0">
                <a:latin typeface="ＭＳ ゴシック" panose="020B0609070205080204" pitchFamily="49" charset="-128"/>
                <a:ea typeface="ＭＳ ゴシック" panose="020B0609070205080204" pitchFamily="49" charset="-128"/>
              </a:rPr>
              <a:t>：</a:t>
            </a:r>
            <a:r>
              <a:rPr kumimoji="0" lang="en-US" altLang="en-US" sz="2500" dirty="0" err="1">
                <a:latin typeface="ＭＳ ゴシック" panose="020B0609070205080204" pitchFamily="49" charset="-128"/>
                <a:ea typeface="ＭＳ ゴシック" panose="020B0609070205080204" pitchFamily="49" charset="-128"/>
              </a:rPr>
              <a:t>主として家族から提供される</a:t>
            </a:r>
            <a:endParaRPr kumimoji="0" lang="en-US" altLang="ja-JP" sz="2500" dirty="0">
              <a:latin typeface="ＭＳ ゴシック" panose="020B0609070205080204" pitchFamily="49" charset="-128"/>
              <a:ea typeface="ＭＳ ゴシック" panose="020B0609070205080204" pitchFamily="49" charset="-128"/>
            </a:endParaRPr>
          </a:p>
          <a:p>
            <a:pPr lvl="1" algn="just">
              <a:lnSpc>
                <a:spcPct val="90000"/>
              </a:lnSpc>
            </a:pPr>
            <a:r>
              <a:rPr kumimoji="0" lang="en-US" altLang="en-US" sz="2500" dirty="0" err="1">
                <a:latin typeface="ＭＳ ゴシック" panose="020B0609070205080204" pitchFamily="49" charset="-128"/>
                <a:ea typeface="ＭＳ ゴシック" panose="020B0609070205080204" pitchFamily="49" charset="-128"/>
              </a:rPr>
              <a:t>民間ケア</a:t>
            </a:r>
            <a:r>
              <a:rPr kumimoji="0" lang="ja-JP" altLang="en-US" sz="2500" dirty="0">
                <a:latin typeface="ＭＳ ゴシック" panose="020B0609070205080204" pitchFamily="49" charset="-128"/>
                <a:ea typeface="ＭＳ ゴシック" panose="020B0609070205080204" pitchFamily="49" charset="-128"/>
              </a:rPr>
              <a:t>：</a:t>
            </a:r>
            <a:r>
              <a:rPr kumimoji="0" lang="en-US" altLang="en-US" sz="2500" dirty="0" err="1">
                <a:latin typeface="ＭＳ ゴシック" panose="020B0609070205080204" pitchFamily="49" charset="-128"/>
                <a:ea typeface="ＭＳ ゴシック" panose="020B0609070205080204" pitchFamily="49" charset="-128"/>
              </a:rPr>
              <a:t>民間の営利・非営利団体から提供される</a:t>
            </a:r>
            <a:endParaRPr kumimoji="0" lang="en-US" altLang="ja-JP" sz="2500" dirty="0">
              <a:latin typeface="ＭＳ ゴシック" panose="020B0609070205080204" pitchFamily="49" charset="-128"/>
              <a:ea typeface="ＭＳ ゴシック" panose="020B0609070205080204" pitchFamily="49" charset="-128"/>
            </a:endParaRPr>
          </a:p>
          <a:p>
            <a:pPr lvl="1" algn="just">
              <a:lnSpc>
                <a:spcPct val="90000"/>
              </a:lnSpc>
            </a:pPr>
            <a:r>
              <a:rPr kumimoji="0" lang="en-US" altLang="en-US" sz="2500" dirty="0" err="1">
                <a:latin typeface="ＭＳ ゴシック" panose="020B0609070205080204" pitchFamily="49" charset="-128"/>
                <a:ea typeface="ＭＳ ゴシック" panose="020B0609070205080204" pitchFamily="49" charset="-128"/>
              </a:rPr>
              <a:t>公的ケア</a:t>
            </a:r>
            <a:r>
              <a:rPr kumimoji="0" lang="ja-JP" altLang="en-US" sz="2500" dirty="0">
                <a:latin typeface="ＭＳ ゴシック" panose="020B0609070205080204" pitchFamily="49" charset="-128"/>
                <a:ea typeface="ＭＳ ゴシック" panose="020B0609070205080204" pitchFamily="49" charset="-128"/>
              </a:rPr>
              <a:t>：</a:t>
            </a:r>
            <a:r>
              <a:rPr kumimoji="0" lang="en-US" altLang="en-US" sz="2500" dirty="0" err="1">
                <a:latin typeface="ＭＳ ゴシック" panose="020B0609070205080204" pitchFamily="49" charset="-128"/>
                <a:ea typeface="ＭＳ ゴシック" panose="020B0609070205080204" pitchFamily="49" charset="-128"/>
              </a:rPr>
              <a:t>国・地方公共団体から提供されるもの</a:t>
            </a:r>
            <a:endParaRPr kumimoji="0" lang="en-US" altLang="ja-JP" sz="2500" dirty="0">
              <a:latin typeface="ＭＳ ゴシック" panose="020B0609070205080204" pitchFamily="49" charset="-128"/>
              <a:ea typeface="ＭＳ ゴシック" panose="020B0609070205080204" pitchFamily="49" charset="-128"/>
            </a:endParaRPr>
          </a:p>
          <a:p>
            <a:pPr algn="just">
              <a:lnSpc>
                <a:spcPct val="90000"/>
              </a:lnSpc>
              <a:buFont typeface="Wingdings" panose="05000000000000000000" pitchFamily="2" charset="2"/>
              <a:buNone/>
            </a:pPr>
            <a:r>
              <a:rPr kumimoji="0" lang="ja-JP" altLang="en-US" sz="1200" dirty="0">
                <a:latin typeface="ＭＳ 明朝" panose="02020609040205080304" pitchFamily="17" charset="-128"/>
                <a:ea typeface="ＭＳ 明朝" panose="02020609040205080304" pitchFamily="17" charset="-128"/>
              </a:rPr>
              <a:t>　　</a:t>
            </a:r>
            <a:endParaRPr kumimoji="0" lang="en-US" altLang="ja-JP" sz="1200" dirty="0">
              <a:solidFill>
                <a:schemeClr val="hlink"/>
              </a:solidFill>
              <a:latin typeface="ＭＳ 明朝" panose="02020609040205080304" pitchFamily="17" charset="-128"/>
              <a:ea typeface="ＭＳ 明朝" panose="02020609040205080304" pitchFamily="17" charset="-128"/>
            </a:endParaRPr>
          </a:p>
        </p:txBody>
      </p:sp>
      <p:sp>
        <p:nvSpPr>
          <p:cNvPr id="270344" name="Text Box 8">
            <a:extLst>
              <a:ext uri="{FF2B5EF4-FFF2-40B4-BE49-F238E27FC236}">
                <a16:creationId xmlns:a16="http://schemas.microsoft.com/office/drawing/2014/main" id="{291DF40F-85CD-BC69-9DAC-96A511E5015C}"/>
              </a:ext>
            </a:extLst>
          </p:cNvPr>
          <p:cNvSpPr txBox="1">
            <a:spLocks noChangeArrowheads="1"/>
          </p:cNvSpPr>
          <p:nvPr/>
        </p:nvSpPr>
        <p:spPr bwMode="auto">
          <a:xfrm>
            <a:off x="457200" y="51816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accent2"/>
              </a:buClr>
              <a:buFont typeface="Wingdings" panose="05000000000000000000" pitchFamily="2" charset="2"/>
              <a:buNone/>
            </a:pPr>
            <a:r>
              <a:rPr kumimoji="0" lang="en-US" altLang="en-US" sz="1200" dirty="0">
                <a:solidFill>
                  <a:schemeClr val="hlink"/>
                </a:solidFill>
                <a:latin typeface="ＭＳ 明朝" panose="02020609040205080304" pitchFamily="17" charset="-128"/>
                <a:ea typeface="ＭＳ 明朝" panose="02020609040205080304" pitchFamily="17" charset="-128"/>
              </a:rPr>
              <a:t>＊</a:t>
            </a:r>
            <a:r>
              <a:rPr kumimoji="0" lang="en-US" altLang="en-US" sz="1200" dirty="0" err="1">
                <a:solidFill>
                  <a:schemeClr val="hlink"/>
                </a:solidFill>
                <a:latin typeface="ＭＳ 明朝" panose="02020609040205080304" pitchFamily="17" charset="-128"/>
                <a:ea typeface="ＭＳ 明朝" panose="02020609040205080304" pitchFamily="17" charset="-128"/>
              </a:rPr>
              <a:t>個人</a:t>
            </a:r>
            <a:r>
              <a:rPr kumimoji="0" lang="ja-JP" altLang="en-US" sz="1200" dirty="0">
                <a:solidFill>
                  <a:schemeClr val="hlink"/>
                </a:solidFill>
                <a:latin typeface="ＭＳ 明朝" panose="02020609040205080304" pitchFamily="17" charset="-128"/>
                <a:ea typeface="ＭＳ 明朝" panose="02020609040205080304" pitchFamily="17" charset="-128"/>
              </a:rPr>
              <a:t>的にはケアという言葉は嫌い。</a:t>
            </a:r>
            <a:r>
              <a:rPr kumimoji="0" lang="en-US" altLang="ja-JP" sz="1200" dirty="0">
                <a:solidFill>
                  <a:schemeClr val="hlink"/>
                </a:solidFill>
                <a:latin typeface="ＭＳ 明朝" panose="02020609040205080304" pitchFamily="17" charset="-128"/>
                <a:ea typeface="ＭＳ 明朝" panose="02020609040205080304" pitchFamily="17" charset="-128"/>
              </a:rPr>
              <a:t>care </a:t>
            </a:r>
            <a:r>
              <a:rPr kumimoji="0" lang="ja-JP" altLang="en-US" sz="1200" dirty="0">
                <a:solidFill>
                  <a:schemeClr val="hlink"/>
                </a:solidFill>
                <a:latin typeface="ＭＳ 明朝" panose="02020609040205080304" pitchFamily="17" charset="-128"/>
                <a:ea typeface="ＭＳ 明朝" panose="02020609040205080304" pitchFamily="17" charset="-128"/>
              </a:rPr>
              <a:t>は対等というより、強者が弱者の面倒を見る、注意する、保護するという、一方的な関係のイメージが強い。前の大学では、学生のケアをしっかりやらねばという意見の先生もいて、何となく気持ち悪い印象を持ったが、近年はこの表現も一般化したようだ。でも、たとえば育児・子育ては本当にケアなんだろうか？あるいは</a:t>
            </a:r>
            <a:r>
              <a:rPr kumimoji="0" lang="en-US" altLang="en-US" sz="1200" dirty="0" err="1">
                <a:solidFill>
                  <a:schemeClr val="hlink"/>
                </a:solidFill>
                <a:latin typeface="ＭＳ 明朝" panose="02020609040205080304" pitchFamily="17" charset="-128"/>
                <a:ea typeface="ＭＳ 明朝" panose="02020609040205080304" pitchFamily="17" charset="-128"/>
              </a:rPr>
              <a:t>教育ってケアなのか</a:t>
            </a:r>
            <a:r>
              <a:rPr kumimoji="0" lang="en-US" altLang="en-US" sz="1200" dirty="0">
                <a:solidFill>
                  <a:schemeClr val="hlink"/>
                </a:solidFill>
                <a:latin typeface="ＭＳ 明朝" panose="02020609040205080304" pitchFamily="17" charset="-128"/>
                <a:ea typeface="ＭＳ 明朝" panose="02020609040205080304" pitchFamily="17" charset="-128"/>
              </a:rPr>
              <a:t>？　</a:t>
            </a:r>
            <a:r>
              <a:rPr kumimoji="0" lang="en-US" altLang="en-US" sz="1200" dirty="0" err="1">
                <a:solidFill>
                  <a:schemeClr val="hlink"/>
                </a:solidFill>
                <a:latin typeface="ＭＳ 明朝" panose="02020609040205080304" pitchFamily="17" charset="-128"/>
                <a:ea typeface="ＭＳ 明朝" panose="02020609040205080304" pitchFamily="17" charset="-128"/>
              </a:rPr>
              <a:t>だとすると学校はケア施設なのか</a:t>
            </a:r>
            <a:r>
              <a:rPr kumimoji="0" lang="en-US" altLang="en-US" sz="1200" dirty="0">
                <a:solidFill>
                  <a:schemeClr val="hlink"/>
                </a:solidFill>
                <a:latin typeface="ＭＳ 明朝" panose="02020609040205080304" pitchFamily="17" charset="-128"/>
                <a:ea typeface="ＭＳ 明朝" panose="02020609040205080304" pitchFamily="17" charset="-128"/>
              </a:rPr>
              <a:t>？</a:t>
            </a:r>
            <a:r>
              <a:rPr kumimoji="0" lang="ja-JP" altLang="en-US" sz="1200" dirty="0">
                <a:solidFill>
                  <a:schemeClr val="hlink"/>
                </a:solidFill>
                <a:latin typeface="ＭＳ 明朝" panose="02020609040205080304" pitchFamily="17" charset="-128"/>
                <a:ea typeface="ＭＳ 明朝" panose="02020609040205080304" pitchFamily="17" charset="-128"/>
              </a:rPr>
              <a:t>と、引っかかりますね。</a:t>
            </a: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F3F5E7-C9FB-4593-3C07-7FF3A08136A6}"/>
              </a:ext>
            </a:extLst>
          </p:cNvPr>
          <p:cNvSpPr>
            <a:spLocks noGrp="1"/>
          </p:cNvSpPr>
          <p:nvPr>
            <p:ph type="title"/>
          </p:nvPr>
        </p:nvSpPr>
        <p:spPr/>
        <p:txBody>
          <a:bodyPr anchor="ctr" anchorCtr="0"/>
          <a:lstStyle/>
          <a:p>
            <a:r>
              <a:rPr lang="ja-JP" altLang="en-US" dirty="0"/>
              <a:t>１．子どもの養育と社会化とは？</a:t>
            </a:r>
            <a:endParaRPr lang="en-US" dirty="0"/>
          </a:p>
        </p:txBody>
      </p:sp>
      <p:sp>
        <p:nvSpPr>
          <p:cNvPr id="3" name="コンテンツ プレースホルダー 2">
            <a:extLst>
              <a:ext uri="{FF2B5EF4-FFF2-40B4-BE49-F238E27FC236}">
                <a16:creationId xmlns:a16="http://schemas.microsoft.com/office/drawing/2014/main" id="{0C9B768E-4C4B-B130-64E6-B58BE7414D23}"/>
              </a:ext>
            </a:extLst>
          </p:cNvPr>
          <p:cNvSpPr>
            <a:spLocks noGrp="1"/>
          </p:cNvSpPr>
          <p:nvPr>
            <p:ph idx="1"/>
          </p:nvPr>
        </p:nvSpPr>
        <p:spPr>
          <a:xfrm>
            <a:off x="558741" y="1772816"/>
            <a:ext cx="8001000" cy="4267200"/>
          </a:xfrm>
        </p:spPr>
        <p:txBody>
          <a:bodyPr/>
          <a:lstStyle/>
          <a:p>
            <a:r>
              <a:rPr lang="ja-JP" altLang="en-US" dirty="0"/>
              <a:t>子どもの「養育」とは？⇒子どもの生活について社会通念上必要とされる監督・保護を行っている状態。児童手当は、子どもの監督・保護がない方には支給されません（</a:t>
            </a:r>
            <a:r>
              <a:rPr lang="ja-JP" altLang="en-US" dirty="0">
                <a:hlinkClick r:id="rId2"/>
              </a:rPr>
              <a:t>江戸川区役所：</a:t>
            </a:r>
            <a:r>
              <a:rPr lang="zh-TW" altLang="en-US" dirty="0">
                <a:hlinkClick r:id="rId2"/>
              </a:rPr>
              <a:t>家庭部児童家庭課</a:t>
            </a:r>
            <a:r>
              <a:rPr lang="ja-JP" altLang="en-US" dirty="0"/>
              <a:t>）。</a:t>
            </a:r>
            <a:endParaRPr lang="en-US" altLang="ja-JP" dirty="0"/>
          </a:p>
          <a:p>
            <a:pPr>
              <a:buFont typeface="Wingdings" panose="05000000000000000000" pitchFamily="2" charset="2"/>
              <a:buChar char="q"/>
            </a:pPr>
            <a:r>
              <a:rPr lang="ja-JP" altLang="en-US" dirty="0"/>
              <a:t>養育支援（訪問事業）とは？⇒養育に支援が特に必要な家庭を、保健師・保育士・ヘルパー等が訪問し、お手伝いをする事業。</a:t>
            </a:r>
            <a:r>
              <a:rPr lang="en-US" altLang="ja-JP" dirty="0"/>
              <a:t>(</a:t>
            </a:r>
            <a:r>
              <a:rPr lang="ja-JP" altLang="en-US" dirty="0">
                <a:hlinkClick r:id="rId3"/>
              </a:rPr>
              <a:t>沖縄県豊見城市こども未来部 子育て支援課</a:t>
            </a:r>
            <a:r>
              <a:rPr lang="ja-JP" altLang="en-US" dirty="0"/>
              <a:t>）</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dirty="0"/>
          </a:p>
        </p:txBody>
      </p:sp>
    </p:spTree>
    <p:extLst>
      <p:ext uri="{BB962C8B-B14F-4D97-AF65-F5344CB8AC3E}">
        <p14:creationId xmlns:p14="http://schemas.microsoft.com/office/powerpoint/2010/main" val="2700309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29B666-EBF2-3F8C-D363-2890DB11CA15}"/>
              </a:ext>
            </a:extLst>
          </p:cNvPr>
          <p:cNvSpPr>
            <a:spLocks noGrp="1"/>
          </p:cNvSpPr>
          <p:nvPr>
            <p:ph type="title"/>
          </p:nvPr>
        </p:nvSpPr>
        <p:spPr/>
        <p:txBody>
          <a:bodyPr anchor="ctr" anchorCtr="0"/>
          <a:lstStyle/>
          <a:p>
            <a:r>
              <a:rPr lang="ja-JP" altLang="en-US" dirty="0"/>
              <a:t>家族の扶養義務</a:t>
            </a:r>
            <a:endParaRPr lang="en-US" dirty="0"/>
          </a:p>
        </p:txBody>
      </p:sp>
      <p:sp>
        <p:nvSpPr>
          <p:cNvPr id="3" name="コンテンツ プレースホルダー 2">
            <a:extLst>
              <a:ext uri="{FF2B5EF4-FFF2-40B4-BE49-F238E27FC236}">
                <a16:creationId xmlns:a16="http://schemas.microsoft.com/office/drawing/2014/main" id="{37250AD4-897F-6F56-76AC-DC7DA7D684DA}"/>
              </a:ext>
            </a:extLst>
          </p:cNvPr>
          <p:cNvSpPr>
            <a:spLocks noGrp="1"/>
          </p:cNvSpPr>
          <p:nvPr>
            <p:ph idx="1"/>
          </p:nvPr>
        </p:nvSpPr>
        <p:spPr>
          <a:xfrm>
            <a:off x="566737" y="1752600"/>
            <a:ext cx="8008937" cy="3980656"/>
          </a:xfrm>
        </p:spPr>
        <p:txBody>
          <a:bodyPr/>
          <a:lstStyle/>
          <a:p>
            <a:r>
              <a:rPr lang="ja-JP" altLang="en-US" dirty="0"/>
              <a:t>民法第</a:t>
            </a:r>
            <a:r>
              <a:rPr lang="en-US" altLang="ja-JP" dirty="0"/>
              <a:t>877</a:t>
            </a:r>
            <a:r>
              <a:rPr lang="ja-JP" altLang="en-US" dirty="0"/>
              <a:t>条</a:t>
            </a:r>
          </a:p>
          <a:p>
            <a:pPr>
              <a:buFont typeface="Wingdings" panose="05000000000000000000" pitchFamily="2" charset="2"/>
              <a:buChar char="Ø"/>
            </a:pPr>
            <a:r>
              <a:rPr lang="ja-JP" altLang="en-US" dirty="0"/>
              <a:t>直系血族及び兄弟姉妹は、互いに扶養をする義務がある。⇒親子、老親など</a:t>
            </a:r>
          </a:p>
          <a:p>
            <a:pPr>
              <a:buFont typeface="Wingdings" panose="05000000000000000000" pitchFamily="2" charset="2"/>
              <a:buChar char="Ø"/>
            </a:pPr>
            <a:r>
              <a:rPr lang="ja-JP" altLang="en-US" sz="2400" dirty="0"/>
              <a:t>家庭裁判所は、特別の事情があるときは、前項に規定する場合のほか、三親等内の親族間においても扶養の義務を負わせることができる。</a:t>
            </a:r>
          </a:p>
          <a:p>
            <a:pPr>
              <a:buFont typeface="Wingdings" panose="05000000000000000000" pitchFamily="2" charset="2"/>
              <a:buChar char="Ø"/>
            </a:pPr>
            <a:r>
              <a:rPr lang="ja-JP" altLang="en-US" sz="2400" dirty="0"/>
              <a:t>前項の規定による審判があった後事情に変更を生じたときは、家庭裁判所は、その審判を取り消すことができる</a:t>
            </a:r>
            <a:endParaRPr lang="en-US" sz="2400" dirty="0"/>
          </a:p>
        </p:txBody>
      </p:sp>
    </p:spTree>
    <p:extLst>
      <p:ext uri="{BB962C8B-B14F-4D97-AF65-F5344CB8AC3E}">
        <p14:creationId xmlns:p14="http://schemas.microsoft.com/office/powerpoint/2010/main" val="272245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CD19B-6050-9F69-0DAF-46EB8BA708BE}"/>
              </a:ext>
            </a:extLst>
          </p:cNvPr>
          <p:cNvSpPr>
            <a:spLocks noGrp="1"/>
          </p:cNvSpPr>
          <p:nvPr>
            <p:ph type="title"/>
          </p:nvPr>
        </p:nvSpPr>
        <p:spPr/>
        <p:txBody>
          <a:bodyPr anchor="t" anchorCtr="0"/>
          <a:lstStyle/>
          <a:p>
            <a:r>
              <a:rPr lang="ja-JP" altLang="en-US" sz="3200"/>
              <a:t>民法</a:t>
            </a:r>
            <a:r>
              <a:rPr lang="en-US" altLang="ja-JP" sz="3200"/>
              <a:t>877</a:t>
            </a:r>
            <a:r>
              <a:rPr lang="ja-JP" altLang="en-US" sz="3200"/>
              <a:t>条</a:t>
            </a:r>
            <a:r>
              <a:rPr lang="en-US" altLang="ja-JP" sz="3200"/>
              <a:t>1</a:t>
            </a:r>
            <a:r>
              <a:rPr lang="ja-JP" altLang="en-US" sz="3200"/>
              <a:t>項が定める扶養義務者の範囲</a:t>
            </a:r>
            <a:endParaRPr lang="en-US" sz="3200" dirty="0"/>
          </a:p>
        </p:txBody>
      </p:sp>
      <p:pic>
        <p:nvPicPr>
          <p:cNvPr id="8" name="図 7" descr="ダイアグラム, 概略図&#10;&#10;自動的に生成された説明">
            <a:extLst>
              <a:ext uri="{FF2B5EF4-FFF2-40B4-BE49-F238E27FC236}">
                <a16:creationId xmlns:a16="http://schemas.microsoft.com/office/drawing/2014/main" id="{DE9DDB83-430F-1C1D-7DF1-7D0066AF71D7}"/>
              </a:ext>
            </a:extLst>
          </p:cNvPr>
          <p:cNvPicPr>
            <a:picLocks noChangeAspect="1"/>
          </p:cNvPicPr>
          <p:nvPr/>
        </p:nvPicPr>
        <p:blipFill>
          <a:blip r:embed="rId2"/>
          <a:stretch>
            <a:fillRect/>
          </a:stretch>
        </p:blipFill>
        <p:spPr>
          <a:xfrm>
            <a:off x="424606" y="1124744"/>
            <a:ext cx="6109333" cy="4222516"/>
          </a:xfrm>
          <a:prstGeom prst="rect">
            <a:avLst/>
          </a:prstGeom>
        </p:spPr>
      </p:pic>
      <p:sp>
        <p:nvSpPr>
          <p:cNvPr id="9" name="テキスト ボックス 8">
            <a:extLst>
              <a:ext uri="{FF2B5EF4-FFF2-40B4-BE49-F238E27FC236}">
                <a16:creationId xmlns:a16="http://schemas.microsoft.com/office/drawing/2014/main" id="{B5830A9A-2402-A986-9E74-89788173841C}"/>
              </a:ext>
            </a:extLst>
          </p:cNvPr>
          <p:cNvSpPr txBox="1"/>
          <p:nvPr/>
        </p:nvSpPr>
        <p:spPr>
          <a:xfrm>
            <a:off x="424971" y="5333202"/>
            <a:ext cx="5443173" cy="584775"/>
          </a:xfrm>
          <a:prstGeom prst="rect">
            <a:avLst/>
          </a:prstGeom>
          <a:solidFill>
            <a:schemeClr val="bg1"/>
          </a:solidFill>
        </p:spPr>
        <p:txBody>
          <a:bodyPr wrap="square" rtlCol="0">
            <a:spAutoFit/>
          </a:bodyPr>
          <a:lstStyle/>
          <a:p>
            <a:r>
              <a:rPr lang="ja-JP" altLang="en-US" sz="1600" dirty="0"/>
              <a:t>「扶養義務者の範囲」（野洲市）</a:t>
            </a:r>
            <a:r>
              <a:rPr lang="en-US" sz="1600" dirty="0"/>
              <a:t>https://</a:t>
            </a:r>
            <a:r>
              <a:rPr lang="en-US" sz="1600" dirty="0" err="1"/>
              <a:t>www.city.yasu.lg.jp</a:t>
            </a:r>
            <a:r>
              <a:rPr lang="en-US" sz="1600" dirty="0"/>
              <a:t> › </a:t>
            </a:r>
            <a:r>
              <a:rPr lang="en-US" sz="1600" dirty="0" err="1"/>
              <a:t>fuyougimusyazuPD</a:t>
            </a:r>
            <a:r>
              <a:rPr lang="ja-JP" altLang="en-US" sz="1600" dirty="0"/>
              <a:t>　</a:t>
            </a:r>
            <a:endParaRPr lang="en-US" sz="1600" dirty="0"/>
          </a:p>
        </p:txBody>
      </p:sp>
      <p:sp>
        <p:nvSpPr>
          <p:cNvPr id="10" name="テキスト ボックス 9">
            <a:extLst>
              <a:ext uri="{FF2B5EF4-FFF2-40B4-BE49-F238E27FC236}">
                <a16:creationId xmlns:a16="http://schemas.microsoft.com/office/drawing/2014/main" id="{25F2C25C-850B-9E68-2043-F42CAA41CDF8}"/>
              </a:ext>
            </a:extLst>
          </p:cNvPr>
          <p:cNvSpPr txBox="1"/>
          <p:nvPr/>
        </p:nvSpPr>
        <p:spPr>
          <a:xfrm>
            <a:off x="6012160" y="1566668"/>
            <a:ext cx="2818728" cy="3785652"/>
          </a:xfrm>
          <a:prstGeom prst="rect">
            <a:avLst/>
          </a:prstGeom>
          <a:noFill/>
        </p:spPr>
        <p:txBody>
          <a:bodyPr wrap="square" rtlCol="0">
            <a:spAutoFit/>
          </a:bodyPr>
          <a:lstStyle/>
          <a:p>
            <a:r>
              <a:rPr lang="ja-JP" altLang="en-US" sz="2000" dirty="0"/>
              <a:t>生活保護などの関係で扶養義務者の範囲が問題となる。ただし、ここでいう扶養義務は、自らの生活が破壊されない範囲で、自らの状況と同等の生活が送れる程度には、経済的な援助や介護をしなければならない義務があるという意味。つまり、能力がなければ義務は放棄できる。</a:t>
            </a:r>
            <a:endParaRPr lang="en-US" sz="2000" dirty="0"/>
          </a:p>
        </p:txBody>
      </p:sp>
    </p:spTree>
    <p:extLst>
      <p:ext uri="{BB962C8B-B14F-4D97-AF65-F5344CB8AC3E}">
        <p14:creationId xmlns:p14="http://schemas.microsoft.com/office/powerpoint/2010/main" val="1186195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61B313-B868-B429-75C5-2F4CDA3ECDA9}"/>
              </a:ext>
            </a:extLst>
          </p:cNvPr>
          <p:cNvSpPr>
            <a:spLocks noGrp="1"/>
          </p:cNvSpPr>
          <p:nvPr>
            <p:ph type="title"/>
          </p:nvPr>
        </p:nvSpPr>
        <p:spPr/>
        <p:txBody>
          <a:bodyPr anchor="ctr" anchorCtr="0"/>
          <a:lstStyle/>
          <a:p>
            <a:r>
              <a:rPr lang="zh-TW" altLang="en-US" b="0" i="0" dirty="0">
                <a:solidFill>
                  <a:srgbClr val="202124"/>
                </a:solidFill>
                <a:effectLst/>
                <a:highlight>
                  <a:srgbClr val="FFFFFF"/>
                </a:highlight>
                <a:latin typeface="Google Sans"/>
              </a:rPr>
              <a:t>保護責任者遺棄罪</a:t>
            </a:r>
            <a:r>
              <a:rPr lang="en-US" altLang="ja-JP" sz="2400" dirty="0"/>
              <a:t>(</a:t>
            </a:r>
            <a:r>
              <a:rPr lang="ja-JP" altLang="en-US" sz="2400" dirty="0"/>
              <a:t>ほごせきにんしゃいきざい）</a:t>
            </a:r>
            <a:endParaRPr lang="en-US" dirty="0"/>
          </a:p>
        </p:txBody>
      </p:sp>
      <p:sp>
        <p:nvSpPr>
          <p:cNvPr id="3" name="コンテンツ プレースホルダー 2">
            <a:extLst>
              <a:ext uri="{FF2B5EF4-FFF2-40B4-BE49-F238E27FC236}">
                <a16:creationId xmlns:a16="http://schemas.microsoft.com/office/drawing/2014/main" id="{A9E36729-8667-C3F5-7C2E-D3AEAE0E8F67}"/>
              </a:ext>
            </a:extLst>
          </p:cNvPr>
          <p:cNvSpPr>
            <a:spLocks noGrp="1"/>
          </p:cNvSpPr>
          <p:nvPr>
            <p:ph idx="1"/>
          </p:nvPr>
        </p:nvSpPr>
        <p:spPr/>
        <p:txBody>
          <a:bodyPr/>
          <a:lstStyle/>
          <a:p>
            <a:r>
              <a:rPr lang="ja-JP" altLang="en-US" dirty="0"/>
              <a:t>扶助が必要な人を置き去りにする犯罪。扶助が必要な人とは、老年者・幼年者・身体障害者・病人の保護をしなかった＝「何もしなかったこと」が罪に問われる。例：パチンコ屋の駐車場に子供を放置して死亡させた。</a:t>
            </a:r>
            <a:endParaRPr lang="en-US" altLang="ja-JP" dirty="0"/>
          </a:p>
          <a:p>
            <a:pPr marL="0" indent="0">
              <a:buNone/>
            </a:pPr>
            <a:r>
              <a:rPr lang="ja-JP" altLang="en-US" dirty="0"/>
              <a:t>★保護義務がある人物：状況によって変わる。乳幼児⇒親、高齢者の場合は介護を行う人、保護義務は親族にのみ発生してくるのではなく、後見人やベビーシッター、介護人などにもある。</a:t>
            </a:r>
            <a:endParaRPr lang="en-US" altLang="ja-JP" dirty="0"/>
          </a:p>
        </p:txBody>
      </p:sp>
      <p:sp>
        <p:nvSpPr>
          <p:cNvPr id="4" name="テキスト ボックス 3">
            <a:extLst>
              <a:ext uri="{FF2B5EF4-FFF2-40B4-BE49-F238E27FC236}">
                <a16:creationId xmlns:a16="http://schemas.microsoft.com/office/drawing/2014/main" id="{E848FF53-9A8C-A853-17B7-C6A3284E4DDB}"/>
              </a:ext>
            </a:extLst>
          </p:cNvPr>
          <p:cNvSpPr txBox="1"/>
          <p:nvPr/>
        </p:nvSpPr>
        <p:spPr>
          <a:xfrm>
            <a:off x="598629" y="6231232"/>
            <a:ext cx="7488832" cy="461665"/>
          </a:xfrm>
          <a:prstGeom prst="rect">
            <a:avLst/>
          </a:prstGeom>
          <a:noFill/>
        </p:spPr>
        <p:txBody>
          <a:bodyPr wrap="square" rtlCol="0">
            <a:spAutoFit/>
          </a:bodyPr>
          <a:lstStyle/>
          <a:p>
            <a:r>
              <a:rPr lang="ja-JP" altLang="en-US" dirty="0"/>
              <a:t>資料：刑事事件弁護士ナビ　</a:t>
            </a:r>
            <a:r>
              <a:rPr lang="en-US" altLang="ja-JP" dirty="0"/>
              <a:t>https://</a:t>
            </a:r>
            <a:r>
              <a:rPr lang="en-US" altLang="ja-JP" dirty="0" err="1"/>
              <a:t>keiji-pro.com</a:t>
            </a:r>
            <a:r>
              <a:rPr lang="en-US" altLang="ja-JP" dirty="0"/>
              <a:t> </a:t>
            </a:r>
            <a:endParaRPr lang="en-US" dirty="0"/>
          </a:p>
        </p:txBody>
      </p:sp>
    </p:spTree>
    <p:extLst>
      <p:ext uri="{BB962C8B-B14F-4D97-AF65-F5344CB8AC3E}">
        <p14:creationId xmlns:p14="http://schemas.microsoft.com/office/powerpoint/2010/main" val="253676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７</a:t>
            </a:r>
            <a:br>
              <a:rPr kumimoji="0" lang="en-US" altLang="ja-JP" sz="3000" dirty="0">
                <a:ea typeface="ＭＳ Ｐゴシック" panose="020B0600070205080204" pitchFamily="50" charset="-128"/>
              </a:rPr>
            </a:br>
            <a:r>
              <a:rPr kumimoji="0" lang="en-US" altLang="ja-JP" sz="2800" dirty="0">
                <a:ea typeface="ＭＳ Ｐゴシック" panose="020B0600070205080204" pitchFamily="50" charset="-128"/>
              </a:rPr>
              <a:t>1.</a:t>
            </a:r>
            <a:r>
              <a:rPr kumimoji="0" lang="ja-JP" altLang="en-US" sz="2800" dirty="0">
                <a:ea typeface="ＭＳ Ｐゴシック" panose="020B0600070205080204" pitchFamily="50" charset="-128"/>
              </a:rPr>
              <a:t>子どもの養育と社会化について</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11560" y="1772816"/>
            <a:ext cx="8064896" cy="4104456"/>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p>
          <a:p>
            <a:pPr marL="0" indent="0">
              <a:buNone/>
            </a:pPr>
            <a:r>
              <a:rPr kumimoji="0" lang="ja-JP" altLang="en-US" sz="2000" dirty="0">
                <a:ea typeface="ＭＳ Ｐゴシック" panose="020B0600070205080204" pitchFamily="50" charset="-128"/>
              </a:rPr>
              <a:t>□子どもの「養育」とは、子どもの生活について社会通念上必要とされる監督・保護を行っている状態をいう。従って、児童手当は、親であっても、子どもの監督・保護をしていない人には支給されない。</a:t>
            </a:r>
          </a:p>
          <a:p>
            <a:pPr marL="0" indent="0">
              <a:buNone/>
            </a:pPr>
            <a:r>
              <a:rPr kumimoji="0" lang="ja-JP" altLang="en-US" sz="2000" dirty="0">
                <a:ea typeface="ＭＳ Ｐゴシック" panose="020B0600070205080204" pitchFamily="50" charset="-128"/>
              </a:rPr>
              <a:t>□養育支援（訪問事業）とは、養育に支援が特に必要な家庭を保健師・保育士・ヘルパー等が訪問し、お手伝いをする事業をいう。</a:t>
            </a:r>
          </a:p>
          <a:p>
            <a:pPr marL="0" indent="0">
              <a:buNone/>
            </a:pPr>
            <a:r>
              <a:rPr kumimoji="0" lang="ja-JP" altLang="en-US" sz="2000" dirty="0">
                <a:ea typeface="ＭＳ Ｐゴシック" panose="020B0600070205080204" pitchFamily="50" charset="-128"/>
              </a:rPr>
              <a:t>□社会化とは、子供や、その社会の新規参入者が、その社会の文化、特に価値と規範を身に付けること。</a:t>
            </a:r>
          </a:p>
          <a:p>
            <a:pPr marL="0" indent="0">
              <a:buNone/>
            </a:pPr>
            <a:r>
              <a:rPr kumimoji="0" lang="ja-JP" altLang="en-US" sz="2000" dirty="0">
                <a:ea typeface="ＭＳ Ｐゴシック" panose="020B0600070205080204" pitchFamily="50" charset="-128"/>
              </a:rPr>
              <a:t>□第</a:t>
            </a:r>
            <a:r>
              <a:rPr kumimoji="0" lang="en-US" altLang="ja-JP" sz="2000" dirty="0">
                <a:ea typeface="ＭＳ Ｐゴシック" panose="020B0600070205080204" pitchFamily="50" charset="-128"/>
              </a:rPr>
              <a:t>1</a:t>
            </a:r>
            <a:r>
              <a:rPr kumimoji="0" lang="ja-JP" altLang="en-US" sz="2000" dirty="0">
                <a:ea typeface="ＭＳ Ｐゴシック" panose="020B0600070205080204" pitchFamily="50" charset="-128"/>
              </a:rPr>
              <a:t>次社会化は、幼児期から児童期。言語や基本的な生活習慣の習得。担い手は主に家族。母親との</a:t>
            </a:r>
            <a:r>
              <a:rPr kumimoji="0" lang="en-US" altLang="ja-JP" sz="2000" dirty="0">
                <a:ea typeface="ＭＳ Ｐゴシック" panose="020B0600070205080204" pitchFamily="50" charset="-128"/>
              </a:rPr>
              <a:t>1</a:t>
            </a:r>
            <a:r>
              <a:rPr kumimoji="0" lang="ja-JP" altLang="en-US" sz="2000" dirty="0">
                <a:ea typeface="ＭＳ Ｐゴシック" panose="020B0600070205080204" pitchFamily="50" charset="-128"/>
              </a:rPr>
              <a:t>対</a:t>
            </a:r>
            <a:r>
              <a:rPr kumimoji="0" lang="en-US" altLang="ja-JP" sz="2000" dirty="0">
                <a:ea typeface="ＭＳ Ｐゴシック" panose="020B0600070205080204" pitchFamily="50" charset="-128"/>
              </a:rPr>
              <a:t>1</a:t>
            </a:r>
            <a:r>
              <a:rPr kumimoji="0" lang="ja-JP" altLang="en-US" sz="2000" dirty="0">
                <a:ea typeface="ＭＳ Ｐゴシック" panose="020B0600070205080204" pitchFamily="50" charset="-128"/>
              </a:rPr>
              <a:t>の関係から始まる。</a:t>
            </a:r>
          </a:p>
          <a:p>
            <a:pPr marL="0" indent="0">
              <a:buNone/>
            </a:pPr>
            <a:r>
              <a:rPr kumimoji="0" lang="ja-JP" altLang="en-US" sz="2000" dirty="0">
                <a:ea typeface="ＭＳ Ｐゴシック" panose="020B0600070205080204" pitchFamily="50" charset="-128"/>
              </a:rPr>
              <a:t>□第</a:t>
            </a:r>
            <a:r>
              <a:rPr kumimoji="0" lang="en-US" altLang="ja-JP" sz="2000" dirty="0">
                <a:ea typeface="ＭＳ Ｐゴシック" panose="020B0600070205080204" pitchFamily="50" charset="-128"/>
              </a:rPr>
              <a:t>2</a:t>
            </a:r>
            <a:r>
              <a:rPr kumimoji="0" lang="ja-JP" altLang="en-US" sz="2000" dirty="0">
                <a:ea typeface="ＭＳ Ｐゴシック" panose="020B0600070205080204" pitchFamily="50" charset="-128"/>
              </a:rPr>
              <a:t>次社会化：児童期後期から成熟期。社会的役割の習得。担い手は家族から学校・同世代・メディア・職場となる。</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７</a:t>
            </a:r>
            <a:br>
              <a:rPr kumimoji="0" lang="en-US" altLang="ja-JP" sz="3000" dirty="0">
                <a:ea typeface="ＭＳ Ｐゴシック" panose="020B0600070205080204" pitchFamily="50" charset="-128"/>
              </a:rPr>
            </a:br>
            <a:r>
              <a:rPr kumimoji="0" lang="en-US" altLang="ja-JP" sz="2800" dirty="0">
                <a:ea typeface="ＭＳ Ｐゴシック" panose="020B0600070205080204" pitchFamily="50" charset="-128"/>
              </a:rPr>
              <a:t>1.</a:t>
            </a:r>
            <a:r>
              <a:rPr kumimoji="0" lang="ja-JP" altLang="en-US" sz="2800" dirty="0">
                <a:ea typeface="ＭＳ Ｐゴシック" panose="020B0600070205080204" pitchFamily="50" charset="-128"/>
              </a:rPr>
              <a:t>子どもの養育と社会化について　続き</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83568" y="1844824"/>
            <a:ext cx="8001000" cy="3886200"/>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p>
          <a:p>
            <a:pPr marL="0" indent="0">
              <a:buNone/>
            </a:pP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□子育てに必要な費用（</a:t>
            </a:r>
            <a:r>
              <a:rPr kumimoji="0" lang="en-US" altLang="ja-JP" sz="2000" dirty="0">
                <a:ea typeface="ＭＳ Ｐゴシック" panose="020B0600070205080204" pitchFamily="50" charset="-128"/>
              </a:rPr>
              <a:t>0</a:t>
            </a:r>
            <a:r>
              <a:rPr kumimoji="0" lang="ja-JP" altLang="en-US" sz="2000" dirty="0">
                <a:ea typeface="ＭＳ Ｐゴシック" panose="020B0600070205080204" pitchFamily="50" charset="-128"/>
              </a:rPr>
              <a:t>歳～</a:t>
            </a:r>
            <a:r>
              <a:rPr kumimoji="0" lang="en-US" altLang="ja-JP" sz="2000" dirty="0">
                <a:ea typeface="ＭＳ Ｐゴシック" panose="020B0600070205080204" pitchFamily="50" charset="-128"/>
              </a:rPr>
              <a:t>22</a:t>
            </a:r>
            <a:r>
              <a:rPr kumimoji="0" lang="ja-JP" altLang="en-US" sz="2000" dirty="0">
                <a:ea typeface="ＭＳ Ｐゴシック" panose="020B0600070205080204" pitchFamily="50" charset="-128"/>
              </a:rPr>
              <a:t>歳まで）の合計金額は最低で</a:t>
            </a:r>
            <a:r>
              <a:rPr kumimoji="0" lang="en-US" altLang="ja-JP" sz="2000" dirty="0">
                <a:ea typeface="ＭＳ Ｐゴシック" panose="020B0600070205080204" pitchFamily="50" charset="-128"/>
              </a:rPr>
              <a:t>3000</a:t>
            </a:r>
            <a:r>
              <a:rPr kumimoji="0" lang="ja-JP" altLang="en-US" sz="2000" dirty="0">
                <a:ea typeface="ＭＳ Ｐゴシック" panose="020B0600070205080204" pitchFamily="50" charset="-128"/>
              </a:rPr>
              <a:t>万円程度、その</a:t>
            </a:r>
            <a:r>
              <a:rPr kumimoji="0" lang="en-US" altLang="ja-JP" sz="2000" dirty="0">
                <a:ea typeface="ＭＳ Ｐゴシック" panose="020B0600070205080204" pitchFamily="50" charset="-128"/>
              </a:rPr>
              <a:t>85%</a:t>
            </a:r>
            <a:r>
              <a:rPr kumimoji="0" lang="ja-JP" altLang="en-US" sz="2000" dirty="0">
                <a:ea typeface="ＭＳ Ｐゴシック" panose="020B0600070205080204" pitchFamily="50" charset="-128"/>
              </a:rPr>
              <a:t>程度は無償化される可能性がある。</a:t>
            </a:r>
          </a:p>
          <a:p>
            <a:pPr marL="0" indent="0">
              <a:buNone/>
            </a:pPr>
            <a:r>
              <a:rPr kumimoji="0" lang="ja-JP" altLang="en-US" sz="2000" dirty="0">
                <a:ea typeface="ＭＳ Ｐゴシック" panose="020B0600070205080204" pitchFamily="50" charset="-128"/>
              </a:rPr>
              <a:t>□日本の保育利用率は</a:t>
            </a:r>
            <a:r>
              <a:rPr kumimoji="0" lang="en-US" altLang="ja-JP" sz="2000" dirty="0">
                <a:ea typeface="ＭＳ Ｐゴシック" panose="020B0600070205080204" pitchFamily="50" charset="-128"/>
              </a:rPr>
              <a:t>64.3%</a:t>
            </a: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0</a:t>
            </a: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4</a:t>
            </a:r>
            <a:r>
              <a:rPr kumimoji="0" lang="ja-JP" altLang="en-US" sz="2000" dirty="0">
                <a:ea typeface="ＭＳ Ｐゴシック" panose="020B0600070205080204" pitchFamily="50" charset="-128"/>
              </a:rPr>
              <a:t>歳人口）、定員充足率は</a:t>
            </a:r>
            <a:r>
              <a:rPr kumimoji="0" lang="en-US" altLang="ja-JP" sz="2000" dirty="0">
                <a:ea typeface="ＭＳ Ｐゴシック" panose="020B0600070205080204" pitchFamily="50" charset="-128"/>
              </a:rPr>
              <a:t>89.1</a:t>
            </a:r>
            <a:r>
              <a:rPr kumimoji="0" lang="ja-JP" altLang="en-US" sz="2000" dirty="0">
                <a:ea typeface="ＭＳ Ｐゴシック" panose="020B0600070205080204" pitchFamily="50" charset="-128"/>
              </a:rPr>
              <a:t>％。少子化で子どもの数は減ってゆくので、いずれ</a:t>
            </a:r>
            <a:r>
              <a:rPr kumimoji="0" lang="en-US" altLang="ja-JP" sz="2000" dirty="0">
                <a:ea typeface="ＭＳ Ｐゴシック" panose="020B0600070205080204" pitchFamily="50" charset="-128"/>
              </a:rPr>
              <a:t>100</a:t>
            </a:r>
            <a:r>
              <a:rPr kumimoji="0" lang="ja-JP" altLang="en-US" sz="2000" dirty="0">
                <a:ea typeface="ＭＳ Ｐゴシック" panose="020B0600070205080204" pitchFamily="50" charset="-128"/>
              </a:rPr>
              <a:t>％になる可能性がある。</a:t>
            </a:r>
          </a:p>
          <a:p>
            <a:pPr marL="0" indent="0">
              <a:buNone/>
            </a:pPr>
            <a:r>
              <a:rPr kumimoji="0" lang="ja-JP" altLang="en-US" sz="2000" dirty="0">
                <a:ea typeface="ＭＳ Ｐゴシック" panose="020B0600070205080204" pitchFamily="50" charset="-128"/>
              </a:rPr>
              <a:t>□子どもの養育の社会化が進めば親子の経済的・時間的な結びつきは弱くなる。</a:t>
            </a:r>
          </a:p>
          <a:p>
            <a:pPr marL="0" indent="0">
              <a:buNone/>
            </a:pPr>
            <a:r>
              <a:rPr kumimoji="0" lang="ja-JP" altLang="en-US" sz="2000" dirty="0">
                <a:ea typeface="ＭＳ Ｐゴシック" panose="020B0600070205080204" pitchFamily="50" charset="-128"/>
              </a:rPr>
              <a:t>　　　　　　　　　　　</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331400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７</a:t>
            </a:r>
            <a:br>
              <a:rPr kumimoji="0" lang="en-US" altLang="ja-JP" sz="3000" dirty="0">
                <a:ea typeface="ＭＳ Ｐゴシック" panose="020B0600070205080204" pitchFamily="50" charset="-128"/>
              </a:rPr>
            </a:br>
            <a:r>
              <a:rPr kumimoji="0" lang="ja-JP" altLang="en-US" sz="3000" dirty="0">
                <a:ea typeface="ＭＳ Ｐゴシック" panose="020B0600070205080204" pitchFamily="50" charset="-128"/>
              </a:rPr>
              <a:t>２老親の扶養について</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740841" y="1772816"/>
            <a:ext cx="7719592" cy="4392488"/>
          </a:xfrm>
        </p:spPr>
        <p:txBody>
          <a:bodyPr/>
          <a:lstStyle/>
          <a:p>
            <a:pPr marL="0" indent="0">
              <a:buNone/>
            </a:pPr>
            <a:r>
              <a:rPr kumimoji="0" lang="ja-JP" altLang="en-US" sz="2000" dirty="0">
                <a:ea typeface="ＭＳ Ｐゴシック" panose="020B0600070205080204" pitchFamily="50" charset="-128"/>
              </a:rPr>
              <a:t>＊関心を持った項目をいくつでもチェックして下さい。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□親が</a:t>
            </a:r>
            <a:r>
              <a:rPr kumimoji="0" lang="en-US" altLang="ja-JP" sz="2000" dirty="0">
                <a:ea typeface="ＭＳ Ｐゴシック" panose="020B0600070205080204" pitchFamily="50" charset="-128"/>
              </a:rPr>
              <a:t>70</a:t>
            </a:r>
            <a:r>
              <a:rPr kumimoji="0" lang="ja-JP" altLang="en-US" sz="2000" dirty="0">
                <a:ea typeface="ＭＳ Ｐゴシック" panose="020B0600070205080204" pitchFamily="50" charset="-128"/>
              </a:rPr>
              <a:t>歳以上の「老人扶養親族」</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公的年金等の収入金額は</a:t>
            </a:r>
            <a:r>
              <a:rPr kumimoji="0" lang="en-US" altLang="ja-JP" sz="2000" dirty="0">
                <a:ea typeface="ＭＳ Ｐゴシック" panose="020B0600070205080204" pitchFamily="50" charset="-128"/>
              </a:rPr>
              <a:t>158</a:t>
            </a:r>
            <a:r>
              <a:rPr kumimoji="0" lang="ja-JP" altLang="en-US" sz="2000" dirty="0">
                <a:ea typeface="ＭＳ Ｐゴシック" panose="020B0600070205080204" pitchFamily="50" charset="-128"/>
              </a:rPr>
              <a:t>万円以下</a:t>
            </a:r>
            <a:r>
              <a:rPr kumimoji="0" lang="en-US" altLang="ja-JP" sz="2000" dirty="0">
                <a:ea typeface="ＭＳ Ｐゴシック" panose="020B0600070205080204" pitchFamily="50" charset="-128"/>
              </a:rPr>
              <a:t>) </a:t>
            </a:r>
            <a:r>
              <a:rPr kumimoji="0" lang="ja-JP" altLang="en-US" sz="2000" dirty="0">
                <a:ea typeface="ＭＳ Ｐゴシック" panose="020B0600070205080204" pitchFamily="50" charset="-128"/>
              </a:rPr>
              <a:t>である場合、同居老親等</a:t>
            </a:r>
            <a:r>
              <a:rPr kumimoji="0" lang="en-US" altLang="ja-JP" sz="2000" dirty="0">
                <a:ea typeface="ＭＳ Ｐゴシック" panose="020B0600070205080204" pitchFamily="50" charset="-128"/>
              </a:rPr>
              <a:t>58</a:t>
            </a:r>
            <a:r>
              <a:rPr kumimoji="0" lang="ja-JP" altLang="en-US" sz="2000" dirty="0">
                <a:ea typeface="ＭＳ Ｐゴシック" panose="020B0600070205080204" pitchFamily="50" charset="-128"/>
              </a:rPr>
              <a:t>万円、同居老親等以外</a:t>
            </a:r>
            <a:r>
              <a:rPr kumimoji="0" lang="en-US" altLang="ja-JP" sz="2000" dirty="0">
                <a:ea typeface="ＭＳ Ｐゴシック" panose="020B0600070205080204" pitchFamily="50" charset="-128"/>
              </a:rPr>
              <a:t>48</a:t>
            </a:r>
            <a:r>
              <a:rPr kumimoji="0" lang="ja-JP" altLang="en-US" sz="2000" dirty="0">
                <a:ea typeface="ＭＳ Ｐゴシック" panose="020B0600070205080204" pitchFamily="50" charset="-128"/>
              </a:rPr>
              <a:t>万円の扶養控除が受けられる。（課税所得が減額される）。</a:t>
            </a:r>
          </a:p>
          <a:p>
            <a:pPr marL="0" indent="0">
              <a:buNone/>
            </a:pPr>
            <a:r>
              <a:rPr kumimoji="0" lang="ja-JP" altLang="en-US" sz="2000" dirty="0">
                <a:ea typeface="ＭＳ Ｐゴシック" panose="020B0600070205080204" pitchFamily="50" charset="-128"/>
              </a:rPr>
              <a:t>□老人（老親）の介護は、家族介護のみでなく、介護保険制度の利用（介護サービス：居宅・地域密着型・居宅介護支援・介護保険施設など）が可能となっている。</a:t>
            </a:r>
          </a:p>
          <a:p>
            <a:pPr marL="0" indent="0">
              <a:buNone/>
            </a:pPr>
            <a:r>
              <a:rPr kumimoji="0" lang="ja-JP" altLang="en-US" sz="2000" dirty="0">
                <a:ea typeface="ＭＳ Ｐゴシック" panose="020B0600070205080204" pitchFamily="50" charset="-128"/>
              </a:rPr>
              <a:t>□高齢者の介護が問題化したの高齢化率が</a:t>
            </a:r>
            <a:r>
              <a:rPr kumimoji="0" lang="en-US" altLang="ja-JP" sz="2000" dirty="0">
                <a:ea typeface="ＭＳ Ｐゴシック" panose="020B0600070205080204" pitchFamily="50" charset="-128"/>
              </a:rPr>
              <a:t>7</a:t>
            </a:r>
            <a:r>
              <a:rPr kumimoji="0" lang="ja-JP" altLang="en-US" sz="2000" dirty="0">
                <a:ea typeface="ＭＳ Ｐゴシック" panose="020B0600070205080204" pitchFamily="50" charset="-128"/>
              </a:rPr>
              <a:t>％を超えた</a:t>
            </a:r>
            <a:r>
              <a:rPr kumimoji="0" lang="en-US" altLang="ja-JP" sz="2000" dirty="0">
                <a:ea typeface="ＭＳ Ｐゴシック" panose="020B0600070205080204" pitchFamily="50" charset="-128"/>
              </a:rPr>
              <a:t>1970</a:t>
            </a:r>
            <a:r>
              <a:rPr kumimoji="0" lang="ja-JP" altLang="en-US" sz="2000" dirty="0">
                <a:ea typeface="ＭＳ Ｐゴシック" panose="020B0600070205080204" pitchFamily="50" charset="-128"/>
              </a:rPr>
              <a:t>年代以降であり、それ以前は高齢者の貧困問題の方が深刻だった。</a:t>
            </a:r>
          </a:p>
          <a:p>
            <a:pPr marL="0" indent="0">
              <a:buNone/>
            </a:pPr>
            <a:r>
              <a:rPr kumimoji="0" lang="ja-JP" altLang="en-US" sz="2000" dirty="0">
                <a:ea typeface="ＭＳ Ｐゴシック" panose="020B0600070205080204" pitchFamily="50" charset="-128"/>
              </a:rPr>
              <a:t>□昔は高齢者は少数の例外的存在。仮に介護が必要となっても、その期間は短く、人手は十分（相対的）にあった。お年寄りは知識と経験の宝庫（人間データベース）。歴史・文化の伝承者。特に無文字社会では重要な存在だった。</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008449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７</a:t>
            </a:r>
            <a:br>
              <a:rPr kumimoji="0" lang="en-US" altLang="ja-JP" sz="3000" dirty="0">
                <a:ea typeface="ＭＳ Ｐゴシック" panose="020B0600070205080204" pitchFamily="50" charset="-128"/>
              </a:rPr>
            </a:br>
            <a:r>
              <a:rPr kumimoji="0" lang="ja-JP" altLang="en-US" sz="3000" dirty="0">
                <a:ea typeface="ＭＳ Ｐゴシック" panose="020B0600070205080204" pitchFamily="50" charset="-128"/>
              </a:rPr>
              <a:t>２老親の扶養について　（続き）</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740841" y="1772816"/>
            <a:ext cx="7719592" cy="4392488"/>
          </a:xfrm>
        </p:spPr>
        <p:txBody>
          <a:bodyPr/>
          <a:lstStyle/>
          <a:p>
            <a:pPr marL="0" indent="0">
              <a:buNone/>
            </a:pPr>
            <a:r>
              <a:rPr kumimoji="0" lang="ja-JP" altLang="en-US" sz="2000" dirty="0">
                <a:ea typeface="ＭＳ Ｐゴシック" panose="020B0600070205080204" pitchFamily="50" charset="-128"/>
              </a:rPr>
              <a:t>＊関心を持った項目をいくつでもチェックして下さい。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□一般世帯全体に占める高齢者世帯の割合は、</a:t>
            </a:r>
            <a:r>
              <a:rPr kumimoji="0" lang="en-US" altLang="ja-JP" sz="2000" dirty="0">
                <a:ea typeface="ＭＳ Ｐゴシック" panose="020B0600070205080204" pitchFamily="50" charset="-128"/>
              </a:rPr>
              <a:t>2020</a:t>
            </a:r>
            <a:r>
              <a:rPr kumimoji="0" lang="ja-JP" altLang="en-US" sz="2000" dirty="0">
                <a:ea typeface="ＭＳ Ｐゴシック" panose="020B0600070205080204" pitchFamily="50" charset="-128"/>
              </a:rPr>
              <a:t>年の</a:t>
            </a:r>
            <a:r>
              <a:rPr kumimoji="0" lang="en-US" altLang="ja-JP" sz="2000" dirty="0">
                <a:ea typeface="ＭＳ Ｐゴシック" panose="020B0600070205080204" pitchFamily="50" charset="-128"/>
              </a:rPr>
              <a:t>37.6%</a:t>
            </a:r>
            <a:r>
              <a:rPr kumimoji="0" lang="ja-JP" altLang="en-US" sz="2000" dirty="0">
                <a:ea typeface="ＭＳ Ｐゴシック" panose="020B0600070205080204" pitchFamily="50" charset="-128"/>
              </a:rPr>
              <a:t>から</a:t>
            </a:r>
            <a:r>
              <a:rPr kumimoji="0" lang="en-US" altLang="ja-JP" sz="2000" dirty="0">
                <a:ea typeface="ＭＳ Ｐゴシック" panose="020B0600070205080204" pitchFamily="50" charset="-128"/>
              </a:rPr>
              <a:t>2050</a:t>
            </a:r>
            <a:r>
              <a:rPr kumimoji="0" lang="ja-JP" altLang="en-US" sz="2000" dirty="0">
                <a:ea typeface="ＭＳ Ｐゴシック" panose="020B0600070205080204" pitchFamily="50" charset="-128"/>
              </a:rPr>
              <a:t>年には</a:t>
            </a:r>
            <a:r>
              <a:rPr kumimoji="0" lang="en-US" altLang="ja-JP" sz="2000" dirty="0">
                <a:ea typeface="ＭＳ Ｐゴシック" panose="020B0600070205080204" pitchFamily="50" charset="-128"/>
              </a:rPr>
              <a:t>45.7%</a:t>
            </a:r>
            <a:r>
              <a:rPr kumimoji="0" lang="ja-JP" altLang="en-US" sz="2000" dirty="0">
                <a:ea typeface="ＭＳ Ｐゴシック" panose="020B0600070205080204" pitchFamily="50" charset="-128"/>
              </a:rPr>
              <a:t>。一般世帯の半数近くが高齢者世帯となる。また前期より後期高齢者世帯の方が多くなる。</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□一般世帯総数に占める</a:t>
            </a:r>
            <a:r>
              <a:rPr kumimoji="0" lang="en-US" altLang="ja-JP" sz="2000" dirty="0">
                <a:ea typeface="ＭＳ Ｐゴシック" panose="020B0600070205080204" pitchFamily="50" charset="-128"/>
              </a:rPr>
              <a:t>65 </a:t>
            </a:r>
            <a:r>
              <a:rPr kumimoji="0" lang="ja-JP" altLang="en-US" sz="2000" dirty="0">
                <a:ea typeface="ＭＳ Ｐゴシック" panose="020B0600070205080204" pitchFamily="50" charset="-128"/>
              </a:rPr>
              <a:t>歳以上の単独世帯の割合も、</a:t>
            </a:r>
            <a:r>
              <a:rPr kumimoji="0" lang="en-US" altLang="ja-JP" sz="2000" dirty="0">
                <a:ea typeface="ＭＳ Ｐゴシック" panose="020B0600070205080204" pitchFamily="50" charset="-128"/>
              </a:rPr>
              <a:t>2020</a:t>
            </a:r>
            <a:r>
              <a:rPr kumimoji="0" lang="ja-JP" altLang="en-US" sz="2000" dirty="0">
                <a:ea typeface="ＭＳ Ｐゴシック" panose="020B0600070205080204" pitchFamily="50" charset="-128"/>
              </a:rPr>
              <a:t>年の</a:t>
            </a:r>
            <a:r>
              <a:rPr kumimoji="0" lang="en-US" altLang="ja-JP" sz="2000" dirty="0">
                <a:ea typeface="ＭＳ Ｐゴシック" panose="020B0600070205080204" pitchFamily="50" charset="-128"/>
              </a:rPr>
              <a:t>13.2%</a:t>
            </a:r>
            <a:r>
              <a:rPr kumimoji="0" lang="ja-JP" altLang="en-US" sz="2000" dirty="0">
                <a:ea typeface="ＭＳ Ｐゴシック" panose="020B0600070205080204" pitchFamily="50" charset="-128"/>
              </a:rPr>
              <a:t>から一貫して上昇し、</a:t>
            </a:r>
            <a:r>
              <a:rPr kumimoji="0" lang="en-US" altLang="ja-JP" sz="2000" dirty="0">
                <a:ea typeface="ＭＳ Ｐゴシック" panose="020B0600070205080204" pitchFamily="50" charset="-128"/>
              </a:rPr>
              <a:t>2050</a:t>
            </a:r>
            <a:r>
              <a:rPr kumimoji="0" lang="ja-JP" altLang="en-US" sz="2000" dirty="0">
                <a:ea typeface="ＭＳ Ｐゴシック" panose="020B0600070205080204" pitchFamily="50" charset="-128"/>
              </a:rPr>
              <a:t>年には</a:t>
            </a:r>
            <a:r>
              <a:rPr kumimoji="0" lang="en-US" altLang="ja-JP" sz="2000" dirty="0">
                <a:ea typeface="ＭＳ Ｐゴシック" panose="020B0600070205080204" pitchFamily="50" charset="-128"/>
              </a:rPr>
              <a:t>20.6%</a:t>
            </a:r>
            <a:r>
              <a:rPr kumimoji="0" lang="ja-JP" altLang="en-US" sz="2000" dirty="0">
                <a:ea typeface="ＭＳ Ｐゴシック" panose="020B0600070205080204" pitchFamily="50" charset="-128"/>
              </a:rPr>
              <a:t>へ。つまり独居老人が多くなり、彼らの多くは家族や親戚を持たない。つまり家族の介護機能は期待できない。</a:t>
            </a: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680167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683568" y="1700808"/>
            <a:ext cx="7850831" cy="4392488"/>
          </a:xfrm>
        </p:spPr>
        <p:txBody>
          <a:bodyPr/>
          <a:lstStyle/>
          <a:p>
            <a:pPr marL="0" indent="0" eaLnBrk="1" hangingPunct="1">
              <a:lnSpc>
                <a:spcPct val="90000"/>
              </a:lnSpc>
              <a:buNone/>
            </a:pPr>
            <a:r>
              <a:rPr lang="en-US" altLang="ja-JP" sz="2800" dirty="0"/>
              <a:t>5</a:t>
            </a:r>
            <a:r>
              <a:rPr lang="ja-JP" altLang="en-US" sz="2800" dirty="0"/>
              <a:t>月</a:t>
            </a:r>
            <a:r>
              <a:rPr lang="en-US" altLang="ja-JP" sz="2800" dirty="0"/>
              <a:t>28</a:t>
            </a:r>
            <a:r>
              <a:rPr lang="ja-JP" altLang="en-US" sz="2800" dirty="0"/>
              <a:t>日（火）（</a:t>
            </a:r>
            <a:r>
              <a:rPr lang="ja-JP" altLang="en-US" sz="2800" dirty="0">
                <a:solidFill>
                  <a:srgbClr val="FF0000"/>
                </a:solidFill>
              </a:rPr>
              <a:t>⇒</a:t>
            </a:r>
            <a:r>
              <a:rPr lang="en-US" altLang="ja-JP" sz="2800" dirty="0">
                <a:solidFill>
                  <a:srgbClr val="FF0000"/>
                </a:solidFill>
              </a:rPr>
              <a:t>6</a:t>
            </a:r>
            <a:r>
              <a:rPr lang="ja-JP" altLang="en-US" sz="2800" dirty="0">
                <a:solidFill>
                  <a:srgbClr val="FF0000"/>
                </a:solidFill>
              </a:rPr>
              <a:t>月</a:t>
            </a:r>
            <a:r>
              <a:rPr lang="en-US" altLang="ja-JP" sz="2800" dirty="0">
                <a:solidFill>
                  <a:srgbClr val="FF0000"/>
                </a:solidFill>
              </a:rPr>
              <a:t>18</a:t>
            </a:r>
            <a:r>
              <a:rPr lang="ja-JP" altLang="en-US" sz="2800" dirty="0">
                <a:solidFill>
                  <a:srgbClr val="FF0000"/>
                </a:solidFill>
              </a:rPr>
              <a:t>日火</a:t>
            </a:r>
            <a:r>
              <a:rPr lang="ja-JP" altLang="en-US" sz="2800" dirty="0"/>
              <a:t>）</a:t>
            </a:r>
            <a:r>
              <a:rPr lang="en-US" altLang="ja-JP" sz="2800" dirty="0"/>
              <a:t> 13</a:t>
            </a:r>
            <a:r>
              <a:rPr lang="ja-JP" altLang="en-US" sz="2800" dirty="0"/>
              <a:t>：</a:t>
            </a:r>
            <a:r>
              <a:rPr lang="en-US" altLang="ja-JP" sz="2800" dirty="0"/>
              <a:t>00―16</a:t>
            </a:r>
            <a:r>
              <a:rPr lang="ja-JP" altLang="en-US" sz="2800" dirty="0"/>
              <a:t>：１０</a:t>
            </a:r>
          </a:p>
          <a:p>
            <a:pPr marL="0" indent="0" eaLnBrk="1" hangingPunct="1">
              <a:lnSpc>
                <a:spcPct val="90000"/>
              </a:lnSpc>
              <a:buNone/>
            </a:pPr>
            <a:r>
              <a:rPr lang="ja-JP" altLang="en-US" sz="2400" dirty="0"/>
              <a:t>第８回</a:t>
            </a:r>
            <a:r>
              <a:rPr lang="en-US" altLang="ja-JP" sz="2400" dirty="0"/>
              <a:t>【</a:t>
            </a:r>
            <a:r>
              <a:rPr lang="ja-JP" altLang="en-US" sz="2400" dirty="0"/>
              <a:t>家族関係</a:t>
            </a:r>
            <a:r>
              <a:rPr lang="en-US" altLang="ja-JP" sz="2400" dirty="0"/>
              <a:t>】</a:t>
            </a:r>
            <a:r>
              <a:rPr lang="ja-JP" altLang="en-US" sz="2400" dirty="0"/>
              <a:t>夫婦関係、親子関係、高齢期の家族関係</a:t>
            </a:r>
          </a:p>
          <a:p>
            <a:pPr marL="0" indent="0" eaLnBrk="1" hangingPunct="1">
              <a:lnSpc>
                <a:spcPct val="90000"/>
              </a:lnSpc>
              <a:buNone/>
            </a:pPr>
            <a:r>
              <a:rPr lang="en-US" altLang="ja-JP" sz="2400" dirty="0"/>
              <a:t>【</a:t>
            </a:r>
            <a:r>
              <a:rPr lang="ja-JP" altLang="en-US" sz="2400" dirty="0"/>
              <a:t>事前学習</a:t>
            </a:r>
            <a:r>
              <a:rPr lang="en-US" altLang="ja-JP" sz="2400" dirty="0"/>
              <a:t>】TV</a:t>
            </a:r>
            <a:r>
              <a:rPr lang="ja-JP" altLang="en-US" sz="2400" dirty="0"/>
              <a:t>ドラマや映画などで家族関係を扱ったものを探して視聴してみよう。</a:t>
            </a:r>
          </a:p>
          <a:p>
            <a:pPr marL="0" indent="0" eaLnBrk="1" hangingPunct="1">
              <a:lnSpc>
                <a:spcPct val="90000"/>
              </a:lnSpc>
              <a:buNone/>
            </a:pPr>
            <a:r>
              <a:rPr lang="en-US" altLang="ja-JP" sz="2400" dirty="0"/>
              <a:t>【</a:t>
            </a:r>
            <a:r>
              <a:rPr lang="ja-JP" altLang="en-US" sz="2400" dirty="0"/>
              <a:t>事後学習</a:t>
            </a:r>
            <a:r>
              <a:rPr lang="en-US" altLang="ja-JP" sz="2400" dirty="0"/>
              <a:t>】</a:t>
            </a:r>
            <a:r>
              <a:rPr lang="ja-JP" altLang="en-US" sz="2400" dirty="0"/>
              <a:t>自分自身の現在また将来について理想の家族関係を描いてみよう。　</a:t>
            </a:r>
            <a:endParaRPr lang="en-US" altLang="ja-JP" sz="2400" dirty="0"/>
          </a:p>
          <a:p>
            <a:pPr marL="0" indent="0" eaLnBrk="1" hangingPunct="1">
              <a:lnSpc>
                <a:spcPct val="90000"/>
              </a:lnSpc>
              <a:buNone/>
            </a:pPr>
            <a:r>
              <a:rPr lang="ja-JP" altLang="en-US" sz="2400" dirty="0"/>
              <a:t>第９回</a:t>
            </a:r>
            <a:r>
              <a:rPr lang="en-US" altLang="ja-JP" sz="2400" dirty="0"/>
              <a:t>【</a:t>
            </a:r>
            <a:r>
              <a:rPr lang="ja-JP" altLang="en-US" sz="2400" dirty="0"/>
              <a:t>家族の危機とライフコース</a:t>
            </a:r>
            <a:r>
              <a:rPr lang="en-US" altLang="ja-JP" sz="2400" dirty="0"/>
              <a:t>】</a:t>
            </a:r>
            <a:r>
              <a:rPr lang="ja-JP" altLang="en-US" sz="2400" dirty="0"/>
              <a:t>　家族の危機</a:t>
            </a:r>
          </a:p>
          <a:p>
            <a:pPr marL="0" indent="0" eaLnBrk="1" hangingPunct="1">
              <a:lnSpc>
                <a:spcPct val="90000"/>
              </a:lnSpc>
              <a:buNone/>
            </a:pPr>
            <a:r>
              <a:rPr lang="en-US" altLang="ja-JP" sz="2400" dirty="0"/>
              <a:t>【</a:t>
            </a:r>
            <a:r>
              <a:rPr lang="ja-JP" altLang="en-US" sz="2400" dirty="0"/>
              <a:t>事前学習</a:t>
            </a:r>
            <a:r>
              <a:rPr lang="en-US" altLang="ja-JP" sz="2400" dirty="0"/>
              <a:t>】</a:t>
            </a:r>
            <a:r>
              <a:rPr lang="ja-JP" altLang="en-US" sz="2400" dirty="0"/>
              <a:t>　</a:t>
            </a:r>
            <a:r>
              <a:rPr lang="en-US" altLang="ja-JP" sz="2400" dirty="0"/>
              <a:t>TV</a:t>
            </a:r>
            <a:r>
              <a:rPr lang="ja-JP" altLang="en-US" sz="2400" dirty="0"/>
              <a:t>ドラマや映画などで家族の危機を扱ったものを探して視聴してみよう。　　　　　　　　　　　　　　　　　　　　　 </a:t>
            </a:r>
            <a:r>
              <a:rPr lang="en-US" altLang="ja-JP" sz="2400" dirty="0"/>
              <a:t>【</a:t>
            </a:r>
            <a:r>
              <a:rPr lang="ja-JP" altLang="en-US" sz="2400" dirty="0"/>
              <a:t>事後学習</a:t>
            </a:r>
            <a:r>
              <a:rPr lang="en-US" altLang="ja-JP" sz="2400" dirty="0"/>
              <a:t>】</a:t>
            </a:r>
            <a:r>
              <a:rPr lang="ja-JP" altLang="en-US" sz="2400" dirty="0"/>
              <a:t>自分にとっての家族の危機を想定し、対応の仕方を検討してみよう。　　　　　</a:t>
            </a:r>
            <a:endParaRPr lang="ja-JP" altLang="en-US" sz="3200" dirty="0"/>
          </a:p>
          <a:p>
            <a:pPr marL="0" indent="0" eaLnBrk="1" hangingPunct="1">
              <a:lnSpc>
                <a:spcPct val="90000"/>
              </a:lnSpc>
              <a:buNone/>
            </a:pPr>
            <a:r>
              <a:rPr lang="ja-JP" altLang="en-US" sz="3200" dirty="0"/>
              <a:t>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37</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5622D13-D4FD-0B83-EDFF-8385BF514CFC}"/>
              </a:ext>
            </a:extLst>
          </p:cNvPr>
          <p:cNvSpPr>
            <a:spLocks noGrp="1"/>
          </p:cNvSpPr>
          <p:nvPr>
            <p:ph idx="1"/>
          </p:nvPr>
        </p:nvSpPr>
        <p:spPr>
          <a:xfrm>
            <a:off x="517934" y="1628800"/>
            <a:ext cx="8057741" cy="4464496"/>
          </a:xfrm>
        </p:spPr>
        <p:txBody>
          <a:bodyPr/>
          <a:lstStyle/>
          <a:p>
            <a:r>
              <a:rPr lang="ja-JP" altLang="en-US" sz="2800" dirty="0">
                <a:hlinkClick r:id="rId2"/>
              </a:rPr>
              <a:t>社会化とは</a:t>
            </a:r>
            <a:r>
              <a:rPr lang="ja-JP" altLang="en-US" sz="2800" dirty="0"/>
              <a:t>：子供や、その社会の新規参入者が、その社会の文化、特に価値と規範を身に付けること。遺伝子により先天的に獲得されたものではなく学習により後天的に獲得される</a:t>
            </a:r>
            <a:endParaRPr lang="en-US" altLang="ja-JP" sz="2800" dirty="0"/>
          </a:p>
          <a:p>
            <a:r>
              <a:rPr lang="ja-JP" altLang="en-US" sz="2800" dirty="0"/>
              <a:t>第</a:t>
            </a:r>
            <a:r>
              <a:rPr lang="en-US" altLang="ja-JP" sz="2800" dirty="0"/>
              <a:t>1</a:t>
            </a:r>
            <a:r>
              <a:rPr lang="ja-JP" altLang="en-US" sz="2800" dirty="0"/>
              <a:t>次社会化：幼児期から児童期。言語や基本的な生活習慣の習得。</a:t>
            </a:r>
            <a:r>
              <a:rPr lang="ja-JP" altLang="en-US" sz="2800" u="sng" dirty="0"/>
              <a:t>担い手は主に家族</a:t>
            </a:r>
            <a:r>
              <a:rPr lang="ja-JP" altLang="en-US" sz="2800" dirty="0"/>
              <a:t>。母親との</a:t>
            </a:r>
            <a:r>
              <a:rPr lang="en-US" altLang="ja-JP" sz="2800" dirty="0"/>
              <a:t>1</a:t>
            </a:r>
            <a:r>
              <a:rPr lang="ja-JP" altLang="en-US" sz="2800" dirty="0"/>
              <a:t>対</a:t>
            </a:r>
            <a:r>
              <a:rPr lang="en-US" altLang="ja-JP" sz="2800" dirty="0"/>
              <a:t>1</a:t>
            </a:r>
            <a:r>
              <a:rPr lang="ja-JP" altLang="en-US" sz="2800" dirty="0"/>
              <a:t>の関係から始まる。</a:t>
            </a:r>
          </a:p>
          <a:p>
            <a:r>
              <a:rPr lang="ja-JP" altLang="en-US" sz="2800" dirty="0"/>
              <a:t>第</a:t>
            </a:r>
            <a:r>
              <a:rPr lang="en-US" altLang="ja-JP" sz="2800" dirty="0"/>
              <a:t>2</a:t>
            </a:r>
            <a:r>
              <a:rPr lang="ja-JP" altLang="en-US" sz="2800" dirty="0"/>
              <a:t>次社会化：児童期後期から成熟期。社会的役割の習得。担い手は家族から学校・同世代・メディア・職場となる。</a:t>
            </a:r>
            <a:endParaRPr lang="en-US" sz="2800" dirty="0"/>
          </a:p>
        </p:txBody>
      </p:sp>
    </p:spTree>
    <p:extLst>
      <p:ext uri="{BB962C8B-B14F-4D97-AF65-F5344CB8AC3E}">
        <p14:creationId xmlns:p14="http://schemas.microsoft.com/office/powerpoint/2010/main" val="102892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2B5D6C-CF64-572A-861F-EE3325B16050}"/>
              </a:ext>
            </a:extLst>
          </p:cNvPr>
          <p:cNvSpPr>
            <a:spLocks noGrp="1"/>
          </p:cNvSpPr>
          <p:nvPr>
            <p:ph type="title"/>
          </p:nvPr>
        </p:nvSpPr>
        <p:spPr>
          <a:xfrm>
            <a:off x="571500" y="332656"/>
            <a:ext cx="8001000" cy="1216025"/>
          </a:xfrm>
        </p:spPr>
        <p:txBody>
          <a:bodyPr anchor="ctr" anchorCtr="0"/>
          <a:lstStyle/>
          <a:p>
            <a:r>
              <a:rPr lang="ja-JP" altLang="en-US" sz="2800" dirty="0"/>
              <a:t>子育て支援・異次元の少子化対策・こども家庭庁・こどもまんなか社会</a:t>
            </a:r>
            <a:endParaRPr lang="en-US" sz="2800" dirty="0"/>
          </a:p>
        </p:txBody>
      </p:sp>
      <p:sp>
        <p:nvSpPr>
          <p:cNvPr id="3" name="コンテンツ プレースホルダー 2">
            <a:extLst>
              <a:ext uri="{FF2B5EF4-FFF2-40B4-BE49-F238E27FC236}">
                <a16:creationId xmlns:a16="http://schemas.microsoft.com/office/drawing/2014/main" id="{D2890F81-2BEA-CF7B-CD46-B45AED8EC540}"/>
              </a:ext>
            </a:extLst>
          </p:cNvPr>
          <p:cNvSpPr>
            <a:spLocks noGrp="1"/>
          </p:cNvSpPr>
          <p:nvPr>
            <p:ph idx="1"/>
          </p:nvPr>
        </p:nvSpPr>
        <p:spPr>
          <a:xfrm>
            <a:off x="548999" y="1700808"/>
            <a:ext cx="8253734" cy="4268688"/>
          </a:xfrm>
        </p:spPr>
        <p:txBody>
          <a:bodyPr/>
          <a:lstStyle/>
          <a:p>
            <a:r>
              <a:rPr lang="ja-JP" altLang="en-US" dirty="0"/>
              <a:t>子育て支援：子育てをしやすい環境を整え、家庭が出産、育児に抱いている不安を解消するための政策。⇒不安があるから少子化している？</a:t>
            </a:r>
            <a:endParaRPr lang="en-US" altLang="ja-JP" dirty="0"/>
          </a:p>
          <a:p>
            <a:r>
              <a:rPr lang="ja-JP" altLang="en-US" dirty="0">
                <a:hlinkClick r:id="rId2"/>
              </a:rPr>
              <a:t>異次元の少子化対策</a:t>
            </a:r>
            <a:r>
              <a:rPr lang="ja-JP" altLang="en-US" dirty="0"/>
              <a:t>：出生力の回復</a:t>
            </a:r>
            <a:r>
              <a:rPr lang="en-US" altLang="ja-JP" dirty="0"/>
              <a:t>	</a:t>
            </a:r>
            <a:r>
              <a:rPr lang="ja-JP" altLang="en-US" dirty="0"/>
              <a:t>を目指す</a:t>
            </a:r>
            <a:endParaRPr lang="en-US" altLang="ja-JP" dirty="0"/>
          </a:p>
          <a:p>
            <a:r>
              <a:rPr lang="ja-JP" altLang="en-US" dirty="0">
                <a:hlinkClick r:id="rId3"/>
              </a:rPr>
              <a:t>こども家庭庁</a:t>
            </a:r>
            <a:r>
              <a:rPr lang="ja-JP" altLang="en-US" dirty="0"/>
              <a:t>：子どもを取り巻く行政分野のうち、従来は内閣府や厚生労働省が担っていた事務の一元化を目的に設立された内閣府の外局。</a:t>
            </a:r>
            <a:r>
              <a:rPr lang="en-US" altLang="ja-JP" dirty="0"/>
              <a:t>2023</a:t>
            </a:r>
            <a:r>
              <a:rPr lang="ja-JP" altLang="en-US" dirty="0"/>
              <a:t>年</a:t>
            </a:r>
            <a:r>
              <a:rPr lang="en-US" altLang="ja-JP" dirty="0"/>
              <a:t>4</a:t>
            </a:r>
            <a:r>
              <a:rPr lang="ja-JP" altLang="en-US" dirty="0"/>
              <a:t>月</a:t>
            </a:r>
            <a:r>
              <a:rPr lang="en-US" altLang="ja-JP" dirty="0"/>
              <a:t>1</a:t>
            </a:r>
            <a:r>
              <a:rPr lang="ja-JP" altLang="en-US" dirty="0"/>
              <a:t>日に発足。⇒</a:t>
            </a:r>
            <a:r>
              <a:rPr lang="ja-JP" altLang="en-US" dirty="0">
                <a:hlinkClick r:id="rId4"/>
              </a:rPr>
              <a:t>こどもまんなか社会</a:t>
            </a:r>
            <a:r>
              <a:rPr lang="ja-JP" altLang="en-US" dirty="0"/>
              <a:t>？</a:t>
            </a:r>
            <a:r>
              <a:rPr lang="ja-JP" altLang="en-US" dirty="0">
                <a:solidFill>
                  <a:srgbClr val="FF0000"/>
                </a:solidFill>
              </a:rPr>
              <a:t>★現在のところ、具体的には意味不明？</a:t>
            </a:r>
            <a:endParaRPr lang="en-US" altLang="ja-JP" dirty="0">
              <a:solidFill>
                <a:srgbClr val="FF0000"/>
              </a:solidFill>
            </a:endParaRPr>
          </a:p>
          <a:p>
            <a:endParaRPr lang="en-US" dirty="0"/>
          </a:p>
        </p:txBody>
      </p:sp>
    </p:spTree>
    <p:extLst>
      <p:ext uri="{BB962C8B-B14F-4D97-AF65-F5344CB8AC3E}">
        <p14:creationId xmlns:p14="http://schemas.microsoft.com/office/powerpoint/2010/main" val="332991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CC24B-9EF8-3FED-0FA2-1881A34ECE15}"/>
              </a:ext>
            </a:extLst>
          </p:cNvPr>
          <p:cNvSpPr>
            <a:spLocks noGrp="1"/>
          </p:cNvSpPr>
          <p:nvPr>
            <p:ph type="title"/>
          </p:nvPr>
        </p:nvSpPr>
        <p:spPr/>
        <p:txBody>
          <a:bodyPr anchor="ctr" anchorCtr="0"/>
          <a:lstStyle/>
          <a:p>
            <a:r>
              <a:rPr lang="ja-JP" altLang="en-US" sz="3200" dirty="0"/>
              <a:t>養育／教育費：子ども１人いくらかかるか？</a:t>
            </a:r>
            <a:endParaRPr lang="en-US" sz="3200" dirty="0"/>
          </a:p>
        </p:txBody>
      </p:sp>
      <p:sp>
        <p:nvSpPr>
          <p:cNvPr id="3" name="コンテンツ プレースホルダー 2">
            <a:extLst>
              <a:ext uri="{FF2B5EF4-FFF2-40B4-BE49-F238E27FC236}">
                <a16:creationId xmlns:a16="http://schemas.microsoft.com/office/drawing/2014/main" id="{4BD44707-3A91-57D0-3C6F-43756FF8902C}"/>
              </a:ext>
            </a:extLst>
          </p:cNvPr>
          <p:cNvSpPr>
            <a:spLocks noGrp="1"/>
          </p:cNvSpPr>
          <p:nvPr>
            <p:ph idx="1"/>
          </p:nvPr>
        </p:nvSpPr>
        <p:spPr>
          <a:xfrm>
            <a:off x="107504" y="1700808"/>
            <a:ext cx="4320480" cy="3960440"/>
          </a:xfrm>
        </p:spPr>
        <p:txBody>
          <a:bodyPr/>
          <a:lstStyle/>
          <a:p>
            <a:r>
              <a:rPr lang="ja-JP" altLang="en-US" sz="2400" dirty="0">
                <a:hlinkClick r:id="rId2"/>
              </a:rPr>
              <a:t>子育てに必要な費用ってどのくらい？</a:t>
            </a:r>
            <a:r>
              <a:rPr lang="en-US" altLang="ja-JP" sz="2400" dirty="0">
                <a:hlinkClick r:id="rId2"/>
              </a:rPr>
              <a:t>0</a:t>
            </a:r>
            <a:r>
              <a:rPr lang="ja-JP" altLang="en-US" sz="2400" dirty="0">
                <a:hlinkClick r:id="rId2"/>
              </a:rPr>
              <a:t>歳～</a:t>
            </a:r>
            <a:r>
              <a:rPr lang="en-US" altLang="ja-JP" sz="2400" dirty="0">
                <a:hlinkClick r:id="rId2"/>
              </a:rPr>
              <a:t>22</a:t>
            </a:r>
            <a:r>
              <a:rPr lang="ja-JP" altLang="en-US" sz="2400" dirty="0">
                <a:hlinkClick r:id="rId2"/>
              </a:rPr>
              <a:t>歳までの合計金額とは？</a:t>
            </a:r>
            <a:r>
              <a:rPr lang="ja-JP" altLang="en-US" sz="1600" dirty="0"/>
              <a:t>（三井住友カード</a:t>
            </a:r>
            <a:r>
              <a:rPr lang="en-US" altLang="ja-JP" sz="1600" dirty="0" err="1"/>
              <a:t>LikeU</a:t>
            </a:r>
            <a:r>
              <a:rPr lang="ja-JP" altLang="en-US" sz="1600" dirty="0"/>
              <a:t>）</a:t>
            </a:r>
            <a:endParaRPr lang="en-US" altLang="ja-JP" sz="2000" dirty="0"/>
          </a:p>
          <a:p>
            <a:r>
              <a:rPr lang="en-US" altLang="ja-JP" sz="2400" dirty="0"/>
              <a:t>2,700</a:t>
            </a:r>
            <a:r>
              <a:rPr lang="ja-JP" altLang="en-US" sz="2400" dirty="0"/>
              <a:t>万円から</a:t>
            </a:r>
            <a:r>
              <a:rPr lang="en-US" altLang="ja-JP" sz="2400" dirty="0"/>
              <a:t>4,100</a:t>
            </a:r>
            <a:r>
              <a:rPr lang="ja-JP" altLang="en-US" sz="2400" dirty="0"/>
              <a:t>万円</a:t>
            </a:r>
            <a:endParaRPr lang="en-US" altLang="ja-JP" sz="2400" dirty="0"/>
          </a:p>
          <a:p>
            <a:pPr marL="0" indent="0">
              <a:buNone/>
            </a:pPr>
            <a:r>
              <a:rPr lang="ja-JP" altLang="en-US" sz="2000" dirty="0"/>
              <a:t>（うち教育費：</a:t>
            </a:r>
            <a:r>
              <a:rPr lang="en-US" altLang="ja-JP" sz="2000" dirty="0"/>
              <a:t>720</a:t>
            </a:r>
            <a:r>
              <a:rPr lang="ja-JP" altLang="en-US" sz="2000" dirty="0"/>
              <a:t>万から</a:t>
            </a:r>
            <a:r>
              <a:rPr lang="en-US" altLang="ja-JP" sz="2000" dirty="0"/>
              <a:t>2,100</a:t>
            </a:r>
            <a:r>
              <a:rPr lang="ja-JP" altLang="en-US" sz="2000" dirty="0"/>
              <a:t>万円）</a:t>
            </a:r>
            <a:endParaRPr lang="en-US" altLang="ja-JP" sz="2000" dirty="0"/>
          </a:p>
          <a:p>
            <a:pPr marL="0" indent="0">
              <a:buNone/>
            </a:pPr>
            <a:endParaRPr lang="en-US" sz="1600" dirty="0"/>
          </a:p>
          <a:p>
            <a:pPr marL="0" indent="0">
              <a:buNone/>
            </a:pPr>
            <a:r>
              <a:rPr lang="en-US" sz="1600" dirty="0"/>
              <a:t>*</a:t>
            </a:r>
            <a:r>
              <a:rPr lang="ja-JP" altLang="en-US" sz="1600" dirty="0"/>
              <a:t>平成</a:t>
            </a:r>
            <a:r>
              <a:rPr lang="en-US" altLang="ja-JP" sz="1600" dirty="0"/>
              <a:t>21(2009)</a:t>
            </a:r>
            <a:r>
              <a:rPr lang="ja-JP" altLang="en-US" sz="1600" dirty="0"/>
              <a:t>年度内閣府インターネットによる子育て費用に関する調査をもとに「教育費」と「養育費」それぞれ計算合算したもの。</a:t>
            </a:r>
            <a:r>
              <a:rPr lang="en-US" altLang="ja-JP" sz="1600" dirty="0"/>
              <a:t>2020</a:t>
            </a:r>
            <a:r>
              <a:rPr lang="ja-JP" altLang="en-US" sz="1600" dirty="0"/>
              <a:t>年からの高校の授業料無償化などは含まれていない。数値はデフレ傾向もあり、大きく変化していないと思われる。</a:t>
            </a:r>
            <a:r>
              <a:rPr lang="ja-JP" altLang="en-US" sz="1600" dirty="0">
                <a:solidFill>
                  <a:srgbClr val="FF0000"/>
                </a:solidFill>
              </a:rPr>
              <a:t>最新のデータがないのはなぜか？</a:t>
            </a:r>
            <a:endParaRPr lang="en-US" sz="1600" dirty="0">
              <a:solidFill>
                <a:srgbClr val="FF0000"/>
              </a:solidFill>
            </a:endParaRPr>
          </a:p>
        </p:txBody>
      </p:sp>
      <p:pic>
        <p:nvPicPr>
          <p:cNvPr id="5" name="図 4" descr="テキスト, メール&#10;&#10;自動的に生成された説明">
            <a:extLst>
              <a:ext uri="{FF2B5EF4-FFF2-40B4-BE49-F238E27FC236}">
                <a16:creationId xmlns:a16="http://schemas.microsoft.com/office/drawing/2014/main" id="{D93D9706-6CB0-DB94-31A2-77AEDA11583B}"/>
              </a:ext>
            </a:extLst>
          </p:cNvPr>
          <p:cNvPicPr>
            <a:picLocks noChangeAspect="1"/>
          </p:cNvPicPr>
          <p:nvPr/>
        </p:nvPicPr>
        <p:blipFill>
          <a:blip r:embed="rId3"/>
          <a:stretch>
            <a:fillRect/>
          </a:stretch>
        </p:blipFill>
        <p:spPr>
          <a:xfrm>
            <a:off x="4427984" y="1916832"/>
            <a:ext cx="4462961" cy="3384376"/>
          </a:xfrm>
          <a:prstGeom prst="rect">
            <a:avLst/>
          </a:prstGeom>
        </p:spPr>
      </p:pic>
    </p:spTree>
    <p:extLst>
      <p:ext uri="{BB962C8B-B14F-4D97-AF65-F5344CB8AC3E}">
        <p14:creationId xmlns:p14="http://schemas.microsoft.com/office/powerpoint/2010/main" val="218411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CC24B-9EF8-3FED-0FA2-1881A34ECE15}"/>
              </a:ext>
            </a:extLst>
          </p:cNvPr>
          <p:cNvSpPr>
            <a:spLocks noGrp="1"/>
          </p:cNvSpPr>
          <p:nvPr>
            <p:ph type="title"/>
          </p:nvPr>
        </p:nvSpPr>
        <p:spPr>
          <a:xfrm>
            <a:off x="574675" y="304801"/>
            <a:ext cx="4039216" cy="1179984"/>
          </a:xfrm>
        </p:spPr>
        <p:txBody>
          <a:bodyPr anchor="ctr" anchorCtr="0"/>
          <a:lstStyle/>
          <a:p>
            <a:r>
              <a:rPr lang="ja-JP" altLang="en-US" sz="3200" dirty="0"/>
              <a:t>養育／教育費：費目の詳細は？</a:t>
            </a:r>
            <a:endParaRPr lang="en-US" sz="3200" dirty="0"/>
          </a:p>
        </p:txBody>
      </p:sp>
      <p:sp>
        <p:nvSpPr>
          <p:cNvPr id="3" name="コンテンツ プレースホルダー 2">
            <a:extLst>
              <a:ext uri="{FF2B5EF4-FFF2-40B4-BE49-F238E27FC236}">
                <a16:creationId xmlns:a16="http://schemas.microsoft.com/office/drawing/2014/main" id="{4BD44707-3A91-57D0-3C6F-43756FF8902C}"/>
              </a:ext>
            </a:extLst>
          </p:cNvPr>
          <p:cNvSpPr>
            <a:spLocks noGrp="1"/>
          </p:cNvSpPr>
          <p:nvPr>
            <p:ph idx="1"/>
          </p:nvPr>
        </p:nvSpPr>
        <p:spPr>
          <a:xfrm>
            <a:off x="107504" y="1700807"/>
            <a:ext cx="4392488" cy="4348335"/>
          </a:xfrm>
        </p:spPr>
        <p:txBody>
          <a:bodyPr/>
          <a:lstStyle/>
          <a:p>
            <a:r>
              <a:rPr lang="ja-JP" altLang="en-US" sz="2400" dirty="0"/>
              <a:t>分娩出産費用（相場</a:t>
            </a:r>
            <a:r>
              <a:rPr lang="en-US" altLang="ja-JP" sz="2400" dirty="0"/>
              <a:t>100</a:t>
            </a:r>
            <a:r>
              <a:rPr lang="ja-JP" altLang="en-US" sz="2400" dirty="0"/>
              <a:t>万円超）、</a:t>
            </a:r>
            <a:endParaRPr lang="en-US" altLang="ja-JP" sz="2400" dirty="0"/>
          </a:p>
          <a:p>
            <a:r>
              <a:rPr lang="ja-JP" altLang="en-US" sz="2400" dirty="0"/>
              <a:t>居住費（特に子ども部屋）、</a:t>
            </a:r>
            <a:endParaRPr lang="en-US" altLang="ja-JP" sz="2400" dirty="0"/>
          </a:p>
          <a:p>
            <a:r>
              <a:rPr lang="ja-JP" altLang="en-US" sz="2400" dirty="0"/>
              <a:t>教育費（特に大学）は通学費など親元から離れる場合や留学などの費用は含まれない。</a:t>
            </a:r>
            <a:endParaRPr lang="en-US" altLang="ja-JP" sz="2400" dirty="0"/>
          </a:p>
          <a:p>
            <a:r>
              <a:rPr lang="ja-JP" altLang="en-US" sz="2400" dirty="0"/>
              <a:t>結婚式の費用なども親が出す可能性もある。</a:t>
            </a:r>
            <a:endParaRPr lang="en-US" altLang="ja-JP" sz="2400" dirty="0"/>
          </a:p>
          <a:p>
            <a:pPr marL="0" indent="0">
              <a:buNone/>
            </a:pPr>
            <a:r>
              <a:rPr lang="ja-JP" altLang="en-US" sz="2000" dirty="0">
                <a:solidFill>
                  <a:srgbClr val="FF0000"/>
                </a:solidFill>
              </a:rPr>
              <a:t>★つまり、最低限度の見積もり。</a:t>
            </a:r>
            <a:endParaRPr lang="en-US" altLang="ja-JP" sz="2000" dirty="0">
              <a:solidFill>
                <a:srgbClr val="FF0000"/>
              </a:solidFill>
            </a:endParaRPr>
          </a:p>
          <a:p>
            <a:pPr marL="0" indent="0">
              <a:buNone/>
            </a:pPr>
            <a:r>
              <a:rPr lang="ja-JP" altLang="en-US" sz="2000" dirty="0">
                <a:solidFill>
                  <a:srgbClr val="FF0000"/>
                </a:solidFill>
              </a:rPr>
              <a:t>どこまで出すかは親次第？</a:t>
            </a:r>
            <a:endParaRPr lang="en-US" altLang="ja-JP" sz="2000" dirty="0">
              <a:solidFill>
                <a:srgbClr val="FF0000"/>
              </a:solidFill>
            </a:endParaRPr>
          </a:p>
          <a:p>
            <a:endParaRPr lang="en-US" altLang="ja-JP" sz="2400" dirty="0"/>
          </a:p>
        </p:txBody>
      </p:sp>
      <p:pic>
        <p:nvPicPr>
          <p:cNvPr id="6" name="図 5" descr="文字の書かれた紙&#10;&#10;中程度の精度で自動的に生成された説明">
            <a:extLst>
              <a:ext uri="{FF2B5EF4-FFF2-40B4-BE49-F238E27FC236}">
                <a16:creationId xmlns:a16="http://schemas.microsoft.com/office/drawing/2014/main" id="{04588DF7-FE0C-3E91-7B26-1ECBB2F4D7CE}"/>
              </a:ext>
            </a:extLst>
          </p:cNvPr>
          <p:cNvPicPr>
            <a:picLocks noChangeAspect="1"/>
          </p:cNvPicPr>
          <p:nvPr/>
        </p:nvPicPr>
        <p:blipFill>
          <a:blip r:embed="rId2"/>
          <a:stretch>
            <a:fillRect/>
          </a:stretch>
        </p:blipFill>
        <p:spPr>
          <a:xfrm>
            <a:off x="4283968" y="188640"/>
            <a:ext cx="4541419" cy="5860503"/>
          </a:xfrm>
          <a:prstGeom prst="rect">
            <a:avLst/>
          </a:prstGeom>
        </p:spPr>
      </p:pic>
    </p:spTree>
    <p:extLst>
      <p:ext uri="{BB962C8B-B14F-4D97-AF65-F5344CB8AC3E}">
        <p14:creationId xmlns:p14="http://schemas.microsoft.com/office/powerpoint/2010/main" val="215914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089D-3D1C-F70A-C394-674F074DFF8B}"/>
              </a:ext>
            </a:extLst>
          </p:cNvPr>
          <p:cNvSpPr>
            <a:spLocks noGrp="1"/>
          </p:cNvSpPr>
          <p:nvPr>
            <p:ph type="title"/>
          </p:nvPr>
        </p:nvSpPr>
        <p:spPr/>
        <p:txBody>
          <a:bodyPr anchor="ctr" anchorCtr="0"/>
          <a:lstStyle/>
          <a:p>
            <a:r>
              <a:rPr lang="ja-JP" altLang="en-US" sz="3600" dirty="0"/>
              <a:t>養育／教育費の社会的支援の</a:t>
            </a:r>
            <a:r>
              <a:rPr lang="ja-JP" altLang="en-US" sz="3600" dirty="0">
                <a:solidFill>
                  <a:schemeClr val="tx1"/>
                </a:solidFill>
              </a:rPr>
              <a:t>可能性</a:t>
            </a:r>
            <a:endParaRPr lang="en-US" sz="3600" dirty="0">
              <a:solidFill>
                <a:schemeClr val="tx1"/>
              </a:solidFill>
            </a:endParaRPr>
          </a:p>
        </p:txBody>
      </p:sp>
      <p:sp>
        <p:nvSpPr>
          <p:cNvPr id="3" name="コンテンツ プレースホルダー 2">
            <a:extLst>
              <a:ext uri="{FF2B5EF4-FFF2-40B4-BE49-F238E27FC236}">
                <a16:creationId xmlns:a16="http://schemas.microsoft.com/office/drawing/2014/main" id="{91A5AF24-AB79-9085-DA77-6012CC399667}"/>
              </a:ext>
            </a:extLst>
          </p:cNvPr>
          <p:cNvSpPr>
            <a:spLocks noGrp="1"/>
          </p:cNvSpPr>
          <p:nvPr>
            <p:ph idx="1"/>
          </p:nvPr>
        </p:nvSpPr>
        <p:spPr>
          <a:xfrm>
            <a:off x="574675" y="1700808"/>
            <a:ext cx="7821686" cy="5420816"/>
          </a:xfrm>
        </p:spPr>
        <p:txBody>
          <a:bodyPr/>
          <a:lstStyle/>
          <a:p>
            <a:r>
              <a:rPr lang="ja-JP" altLang="en-US" sz="2400" dirty="0"/>
              <a:t>児童手当：支給対象年齢の</a:t>
            </a:r>
            <a:r>
              <a:rPr lang="en-US" altLang="ja-JP" sz="2400" dirty="0"/>
              <a:t>18</a:t>
            </a:r>
            <a:r>
              <a:rPr lang="ja-JP" altLang="en-US" sz="2400" dirty="0"/>
              <a:t>歳まで引き上げ／第</a:t>
            </a:r>
            <a:r>
              <a:rPr lang="en-US" altLang="ja-JP" sz="2400" dirty="0"/>
              <a:t>3</a:t>
            </a:r>
            <a:r>
              <a:rPr lang="ja-JP" altLang="en-US" sz="2400" dirty="0"/>
              <a:t>子以降は現行の</a:t>
            </a:r>
            <a:r>
              <a:rPr lang="en-US" altLang="ja-JP" sz="2400" dirty="0"/>
              <a:t>1</a:t>
            </a:r>
            <a:r>
              <a:rPr lang="ja-JP" altLang="en-US" sz="2400" dirty="0"/>
              <a:t>万</a:t>
            </a:r>
            <a:r>
              <a:rPr lang="en-US" altLang="ja-JP" sz="2400" dirty="0"/>
              <a:t>5000</a:t>
            </a:r>
            <a:r>
              <a:rPr lang="ja-JP" altLang="en-US" sz="2400" dirty="0"/>
              <a:t>円から</a:t>
            </a:r>
            <a:r>
              <a:rPr lang="en-US" altLang="ja-JP" sz="2400" dirty="0"/>
              <a:t>3</a:t>
            </a:r>
            <a:r>
              <a:rPr lang="ja-JP" altLang="en-US" sz="2400" dirty="0"/>
              <a:t>万円へ倍増／</a:t>
            </a:r>
            <a:r>
              <a:rPr lang="en-US" altLang="ja-JP" sz="2400" dirty="0"/>
              <a:t>18</a:t>
            </a:r>
            <a:r>
              <a:rPr lang="ja-JP" altLang="en-US" sz="2400" dirty="0"/>
              <a:t>歳まで月</a:t>
            </a:r>
            <a:r>
              <a:rPr lang="en-US" altLang="ja-JP" sz="2400" dirty="0"/>
              <a:t>1</a:t>
            </a:r>
            <a:r>
              <a:rPr lang="ja-JP" altLang="en-US" sz="2400" dirty="0"/>
              <a:t>万円支給⇒年間</a:t>
            </a:r>
            <a:r>
              <a:rPr lang="en-US" altLang="ja-JP" sz="2400" dirty="0"/>
              <a:t>12</a:t>
            </a:r>
            <a:r>
              <a:rPr lang="ja-JP" altLang="en-US" sz="2400" dirty="0"/>
              <a:t>万円☓</a:t>
            </a:r>
            <a:r>
              <a:rPr lang="en-US" altLang="ja-JP" sz="2400" dirty="0"/>
              <a:t>18</a:t>
            </a:r>
            <a:r>
              <a:rPr lang="ja-JP" altLang="en-US" sz="2400" dirty="0"/>
              <a:t>年間＝</a:t>
            </a:r>
            <a:r>
              <a:rPr lang="en-US" altLang="ja-JP" sz="2400" dirty="0"/>
              <a:t>216</a:t>
            </a:r>
            <a:r>
              <a:rPr lang="ja-JP" altLang="en-US" sz="2400" dirty="0"/>
              <a:t>万円／人</a:t>
            </a:r>
            <a:endParaRPr lang="en-US" altLang="ja-JP" sz="2400" dirty="0"/>
          </a:p>
          <a:p>
            <a:r>
              <a:rPr lang="ja-JP" altLang="en-US" sz="2400" dirty="0"/>
              <a:t>分娩費の無償化：</a:t>
            </a:r>
            <a:r>
              <a:rPr lang="en-US" altLang="ja-JP" sz="2400" dirty="0"/>
              <a:t>100</a:t>
            </a:r>
            <a:r>
              <a:rPr lang="ja-JP" altLang="en-US" sz="2400" dirty="0"/>
              <a:t>万円</a:t>
            </a:r>
            <a:endParaRPr lang="en-US" altLang="ja-JP" sz="2400" dirty="0"/>
          </a:p>
          <a:p>
            <a:r>
              <a:rPr lang="ja-JP" altLang="en-US" sz="2400" dirty="0"/>
              <a:t>幼児教育・保育の無償化：（</a:t>
            </a:r>
            <a:r>
              <a:rPr lang="en-US" altLang="ja-JP" sz="2400" dirty="0"/>
              <a:t>2.57</a:t>
            </a:r>
            <a:r>
              <a:rPr lang="ja-JP" altLang="en-US" sz="2400" dirty="0"/>
              <a:t>万円</a:t>
            </a:r>
            <a:r>
              <a:rPr lang="en-US" altLang="ja-JP" sz="2400" dirty="0"/>
              <a:t>~3.7</a:t>
            </a:r>
            <a:r>
              <a:rPr lang="ja-JP" altLang="en-US" sz="2400" dirty="0"/>
              <a:t>万円＝平均</a:t>
            </a:r>
            <a:r>
              <a:rPr lang="en-US" altLang="ja-JP" sz="2400" dirty="0"/>
              <a:t>3.135</a:t>
            </a:r>
            <a:r>
              <a:rPr lang="ja-JP" altLang="en-US" sz="2400" dirty="0"/>
              <a:t>万円☓</a:t>
            </a:r>
            <a:r>
              <a:rPr lang="en-US" altLang="ja-JP" sz="2400" dirty="0"/>
              <a:t>12</a:t>
            </a:r>
            <a:r>
              <a:rPr lang="ja-JP" altLang="en-US" sz="2400" dirty="0"/>
              <a:t>☓</a:t>
            </a:r>
            <a:r>
              <a:rPr lang="en-US" altLang="ja-JP" sz="2400" dirty="0"/>
              <a:t>5</a:t>
            </a:r>
            <a:r>
              <a:rPr lang="ja-JP" altLang="en-US" sz="2400" dirty="0"/>
              <a:t>＝</a:t>
            </a:r>
            <a:r>
              <a:rPr lang="en-US" altLang="ja-JP" sz="2400" dirty="0"/>
              <a:t>188.1</a:t>
            </a:r>
            <a:r>
              <a:rPr lang="ja-JP" altLang="en-US" sz="2400" dirty="0"/>
              <a:t>万円</a:t>
            </a:r>
            <a:endParaRPr lang="en-US" altLang="ja-JP" sz="2400" dirty="0"/>
          </a:p>
          <a:p>
            <a:r>
              <a:rPr lang="en-US" altLang="ja-JP" sz="2400" dirty="0"/>
              <a:t>18</a:t>
            </a:r>
            <a:r>
              <a:rPr lang="ja-JP" altLang="en-US" sz="2400" dirty="0"/>
              <a:t>歳まで医療費の無償化＝</a:t>
            </a:r>
            <a:r>
              <a:rPr lang="en-US" altLang="ja-JP" sz="2400" dirty="0"/>
              <a:t>1.2</a:t>
            </a:r>
            <a:r>
              <a:rPr lang="ja-JP" altLang="en-US" sz="2400" dirty="0"/>
              <a:t>万円☓</a:t>
            </a:r>
            <a:r>
              <a:rPr lang="en-US" altLang="ja-JP" sz="2400" dirty="0"/>
              <a:t>18</a:t>
            </a:r>
            <a:r>
              <a:rPr lang="ja-JP" altLang="en-US" sz="2400" dirty="0"/>
              <a:t>年＝</a:t>
            </a:r>
            <a:r>
              <a:rPr lang="en-US" altLang="ja-JP" sz="2400" dirty="0"/>
              <a:t>21.6</a:t>
            </a:r>
            <a:r>
              <a:rPr lang="ja-JP" altLang="en-US" sz="2400" dirty="0"/>
              <a:t>万円</a:t>
            </a:r>
            <a:endParaRPr lang="en-US" altLang="ja-JP" sz="2400" dirty="0"/>
          </a:p>
          <a:p>
            <a:r>
              <a:rPr lang="ja-JP" altLang="en-US" sz="2400" dirty="0"/>
              <a:t>教育無償化：（</a:t>
            </a:r>
            <a:r>
              <a:rPr lang="en-US" altLang="ja-JP" sz="2400" dirty="0"/>
              <a:t>720</a:t>
            </a:r>
            <a:r>
              <a:rPr lang="ja-JP" altLang="en-US" sz="2400" dirty="0"/>
              <a:t>万円＋</a:t>
            </a:r>
            <a:r>
              <a:rPr lang="en-US" altLang="ja-JP" sz="2400" dirty="0"/>
              <a:t>2100</a:t>
            </a:r>
            <a:r>
              <a:rPr lang="ja-JP" altLang="en-US" sz="2400" dirty="0"/>
              <a:t>万円）</a:t>
            </a:r>
            <a:r>
              <a:rPr lang="en-US" altLang="ja-JP" sz="2400" dirty="0"/>
              <a:t>÷</a:t>
            </a:r>
            <a:r>
              <a:rPr lang="ja-JP" altLang="en-US" sz="2400" dirty="0"/>
              <a:t>２＝</a:t>
            </a:r>
            <a:r>
              <a:rPr lang="en-US" altLang="ja-JP" sz="2400" dirty="0"/>
              <a:t>1770</a:t>
            </a:r>
            <a:r>
              <a:rPr lang="ja-JP" altLang="en-US" sz="2400" dirty="0"/>
              <a:t>万円（教育費の平均値）</a:t>
            </a:r>
            <a:endParaRPr lang="en-US" altLang="ja-JP" sz="2400" dirty="0"/>
          </a:p>
          <a:p>
            <a:pPr marL="0" indent="0">
              <a:buNone/>
            </a:pPr>
            <a:endParaRPr lang="en-US" altLang="ja-JP" sz="2400" dirty="0"/>
          </a:p>
          <a:p>
            <a:pPr marL="0" indent="0">
              <a:buNone/>
            </a:pPr>
            <a:r>
              <a:rPr lang="ja-JP" altLang="en-US" sz="2000" dirty="0">
                <a:solidFill>
                  <a:srgbClr val="FF0000"/>
                </a:solidFill>
              </a:rPr>
              <a:t>★合計</a:t>
            </a:r>
            <a:r>
              <a:rPr lang="en-US" altLang="ja-JP" sz="2000" dirty="0">
                <a:solidFill>
                  <a:srgbClr val="FF0000"/>
                </a:solidFill>
              </a:rPr>
              <a:t>2295.7</a:t>
            </a:r>
            <a:r>
              <a:rPr lang="ja-JP" altLang="en-US" sz="2000" dirty="0">
                <a:solidFill>
                  <a:srgbClr val="FF0000"/>
                </a:solidFill>
              </a:rPr>
              <a:t>万円なので、最低限度の</a:t>
            </a:r>
            <a:r>
              <a:rPr lang="en-US" altLang="ja-JP" sz="2000" dirty="0">
                <a:solidFill>
                  <a:srgbClr val="FF0000"/>
                </a:solidFill>
              </a:rPr>
              <a:t>85</a:t>
            </a:r>
            <a:r>
              <a:rPr lang="ja-JP" altLang="en-US" sz="2000" dirty="0">
                <a:solidFill>
                  <a:srgbClr val="FF0000"/>
                </a:solidFill>
              </a:rPr>
              <a:t>％程度の無償化は可能だ！</a:t>
            </a:r>
            <a:endParaRPr lang="en-US" altLang="ja-JP" sz="2000" dirty="0">
              <a:solidFill>
                <a:srgbClr val="FF0000"/>
              </a:solidFill>
            </a:endParaRPr>
          </a:p>
          <a:p>
            <a:endParaRPr lang="en-US" dirty="0"/>
          </a:p>
        </p:txBody>
      </p:sp>
    </p:spTree>
    <p:extLst>
      <p:ext uri="{BB962C8B-B14F-4D97-AF65-F5344CB8AC3E}">
        <p14:creationId xmlns:p14="http://schemas.microsoft.com/office/powerpoint/2010/main" val="341144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089D-3D1C-F70A-C394-674F074DFF8B}"/>
              </a:ext>
            </a:extLst>
          </p:cNvPr>
          <p:cNvSpPr>
            <a:spLocks noGrp="1"/>
          </p:cNvSpPr>
          <p:nvPr>
            <p:ph type="title"/>
          </p:nvPr>
        </p:nvSpPr>
        <p:spPr/>
        <p:txBody>
          <a:bodyPr anchor="ctr" anchorCtr="0"/>
          <a:lstStyle/>
          <a:p>
            <a:r>
              <a:rPr lang="ja-JP" altLang="en-US" sz="4000" dirty="0"/>
              <a:t>保育所の利用状況</a:t>
            </a:r>
            <a:br>
              <a:rPr lang="en-US" altLang="ja-JP" sz="4000" dirty="0"/>
            </a:br>
            <a:r>
              <a:rPr lang="ja-JP" altLang="en-US" sz="1800" dirty="0"/>
              <a:t>こども家庭庁「保育所等関連状況取りまとめ（令和５（２０２３）年４月１日）」現在</a:t>
            </a:r>
            <a:endParaRPr lang="en-US" dirty="0"/>
          </a:p>
        </p:txBody>
      </p:sp>
      <p:sp>
        <p:nvSpPr>
          <p:cNvPr id="3" name="コンテンツ プレースホルダー 2">
            <a:extLst>
              <a:ext uri="{FF2B5EF4-FFF2-40B4-BE49-F238E27FC236}">
                <a16:creationId xmlns:a16="http://schemas.microsoft.com/office/drawing/2014/main" id="{91A5AF24-AB79-9085-DA77-6012CC399667}"/>
              </a:ext>
            </a:extLst>
          </p:cNvPr>
          <p:cNvSpPr>
            <a:spLocks noGrp="1"/>
          </p:cNvSpPr>
          <p:nvPr>
            <p:ph idx="1"/>
          </p:nvPr>
        </p:nvSpPr>
        <p:spPr>
          <a:xfrm>
            <a:off x="574674" y="1700808"/>
            <a:ext cx="8001000" cy="4464496"/>
          </a:xfrm>
        </p:spPr>
        <p:txBody>
          <a:bodyPr/>
          <a:lstStyle/>
          <a:p>
            <a:pPr marL="0" indent="0">
              <a:buNone/>
            </a:pPr>
            <a:r>
              <a:rPr lang="ja-JP" altLang="en-US" sz="2400" dirty="0"/>
              <a:t>①保育所等利用定員：</a:t>
            </a:r>
            <a:r>
              <a:rPr lang="en-US" altLang="ja-JP" sz="2400" dirty="0"/>
              <a:t>305</a:t>
            </a:r>
            <a:r>
              <a:rPr lang="ja-JP" altLang="en-US" sz="2400" dirty="0"/>
              <a:t>万人（前年比</a:t>
            </a:r>
            <a:r>
              <a:rPr lang="en-US" altLang="ja-JP" sz="2400" dirty="0"/>
              <a:t>0.7</a:t>
            </a:r>
            <a:r>
              <a:rPr lang="ja-JP" altLang="en-US" sz="2400" dirty="0"/>
              <a:t>万人の増加）</a:t>
            </a:r>
            <a:endParaRPr lang="en-US" altLang="ja-JP" sz="2400" dirty="0"/>
          </a:p>
          <a:p>
            <a:pPr marL="0" indent="0">
              <a:buNone/>
            </a:pPr>
            <a:r>
              <a:rPr lang="ja-JP" altLang="en-US" sz="2400" dirty="0">
                <a:solidFill>
                  <a:srgbClr val="FF0000"/>
                </a:solidFill>
              </a:rPr>
              <a:t>＊利用定員のカバー率は</a:t>
            </a:r>
            <a:r>
              <a:rPr lang="en-US" altLang="ja-JP" sz="2400" dirty="0">
                <a:solidFill>
                  <a:srgbClr val="FF0000"/>
                </a:solidFill>
              </a:rPr>
              <a:t>72</a:t>
            </a:r>
            <a:r>
              <a:rPr lang="ja-JP" altLang="en-US" sz="2400" dirty="0">
                <a:solidFill>
                  <a:srgbClr val="FF0000"/>
                </a:solidFill>
              </a:rPr>
              <a:t>％</a:t>
            </a:r>
            <a:r>
              <a:rPr lang="en-US" altLang="ja-JP" sz="2400" dirty="0"/>
              <a:t>(0</a:t>
            </a:r>
            <a:r>
              <a:rPr lang="ja-JP" altLang="en-US" sz="2400" dirty="0"/>
              <a:t>－</a:t>
            </a:r>
            <a:r>
              <a:rPr lang="en-US" altLang="ja-JP" sz="2400" dirty="0"/>
              <a:t>4</a:t>
            </a:r>
            <a:r>
              <a:rPr lang="ja-JP" altLang="en-US" sz="2400" dirty="0"/>
              <a:t>歳までの人口</a:t>
            </a:r>
            <a:r>
              <a:rPr lang="en-US" altLang="ja-JP" sz="2400" dirty="0"/>
              <a:t>:424.7</a:t>
            </a:r>
            <a:r>
              <a:rPr lang="ja-JP" altLang="en-US" sz="2400" dirty="0"/>
              <a:t>万人</a:t>
            </a:r>
            <a:r>
              <a:rPr lang="en-US" altLang="ja-JP" sz="2400" dirty="0"/>
              <a:t>.2022</a:t>
            </a:r>
            <a:r>
              <a:rPr lang="ja-JP" altLang="en-US" sz="2400" dirty="0"/>
              <a:t>年</a:t>
            </a:r>
            <a:r>
              <a:rPr lang="en-US" altLang="ja-JP" sz="2400" dirty="0"/>
              <a:t>10</a:t>
            </a:r>
            <a:r>
              <a:rPr lang="ja-JP" altLang="en-US" sz="2400" dirty="0"/>
              <a:t>月</a:t>
            </a:r>
            <a:r>
              <a:rPr lang="en-US" altLang="ja-JP" sz="2400" dirty="0"/>
              <a:t>1</a:t>
            </a:r>
            <a:r>
              <a:rPr lang="ja-JP" altLang="en-US" sz="2400" dirty="0"/>
              <a:t>日現在の推計値）。毎年、少子化で、乳幼児人口は減少してゆくため、遠からず</a:t>
            </a:r>
            <a:r>
              <a:rPr lang="en-US" altLang="ja-JP" sz="2400" dirty="0"/>
              <a:t>100</a:t>
            </a:r>
            <a:r>
              <a:rPr lang="ja-JP" altLang="en-US" sz="2400" dirty="0"/>
              <a:t>％になるはず。</a:t>
            </a:r>
          </a:p>
          <a:p>
            <a:pPr marL="0" indent="0">
              <a:buNone/>
            </a:pPr>
            <a:r>
              <a:rPr lang="ja-JP" altLang="en-US" sz="2400" dirty="0"/>
              <a:t>②保育所等を利用する児童の数：</a:t>
            </a:r>
            <a:r>
              <a:rPr lang="en-US" altLang="ja-JP" sz="2400" dirty="0"/>
              <a:t>272</a:t>
            </a:r>
            <a:r>
              <a:rPr lang="ja-JP" altLang="en-US" sz="2400" dirty="0"/>
              <a:t>万人（前年比</a:t>
            </a:r>
            <a:r>
              <a:rPr lang="en-US" altLang="ja-JP" sz="2400" dirty="0"/>
              <a:t>1.3</a:t>
            </a:r>
            <a:r>
              <a:rPr lang="ja-JP" altLang="en-US" sz="2400" dirty="0"/>
              <a:t>万人の減少　＊少子化で毎年乳幼児人口は減少して行くため）</a:t>
            </a:r>
            <a:endParaRPr lang="en-US" altLang="ja-JP" sz="2400" dirty="0"/>
          </a:p>
          <a:p>
            <a:pPr marL="0" indent="0">
              <a:buNone/>
            </a:pPr>
            <a:r>
              <a:rPr lang="ja-JP" altLang="en-US" sz="2400" dirty="0">
                <a:solidFill>
                  <a:srgbClr val="FF0000"/>
                </a:solidFill>
              </a:rPr>
              <a:t>＊保育利用率は</a:t>
            </a:r>
            <a:r>
              <a:rPr lang="en-US" altLang="ja-JP" sz="2400" dirty="0">
                <a:solidFill>
                  <a:srgbClr val="FF0000"/>
                </a:solidFill>
              </a:rPr>
              <a:t>64.3%</a:t>
            </a:r>
            <a:r>
              <a:rPr lang="ja-JP" altLang="en-US" sz="2400" dirty="0">
                <a:solidFill>
                  <a:srgbClr val="FF0000"/>
                </a:solidFill>
              </a:rPr>
              <a:t>（</a:t>
            </a:r>
            <a:r>
              <a:rPr lang="en-US" altLang="ja-JP" sz="2400" dirty="0">
                <a:solidFill>
                  <a:srgbClr val="FF0000"/>
                </a:solidFill>
              </a:rPr>
              <a:t>0</a:t>
            </a:r>
            <a:r>
              <a:rPr lang="ja-JP" altLang="en-US" sz="2400" dirty="0">
                <a:solidFill>
                  <a:srgbClr val="FF0000"/>
                </a:solidFill>
              </a:rPr>
              <a:t>－</a:t>
            </a:r>
            <a:r>
              <a:rPr lang="en-US" altLang="ja-JP" sz="2400" dirty="0">
                <a:solidFill>
                  <a:srgbClr val="FF0000"/>
                </a:solidFill>
              </a:rPr>
              <a:t>4</a:t>
            </a:r>
            <a:r>
              <a:rPr lang="ja-JP" altLang="en-US" sz="2400" dirty="0">
                <a:solidFill>
                  <a:srgbClr val="FF0000"/>
                </a:solidFill>
              </a:rPr>
              <a:t>歳人口）、定員充足率は</a:t>
            </a:r>
            <a:r>
              <a:rPr lang="en-US" altLang="ja-JP" sz="2400" dirty="0">
                <a:solidFill>
                  <a:srgbClr val="FF0000"/>
                </a:solidFill>
              </a:rPr>
              <a:t>89.1</a:t>
            </a:r>
            <a:r>
              <a:rPr lang="ja-JP" altLang="en-US" sz="2400" dirty="0">
                <a:solidFill>
                  <a:srgbClr val="FF0000"/>
                </a:solidFill>
              </a:rPr>
              <a:t>％</a:t>
            </a:r>
          </a:p>
          <a:p>
            <a:pPr marL="0" indent="0">
              <a:buNone/>
            </a:pPr>
            <a:r>
              <a:rPr lang="ja-JP" altLang="en-US" sz="2400" dirty="0"/>
              <a:t>③待機児童数は</a:t>
            </a:r>
            <a:r>
              <a:rPr lang="en-US" altLang="ja-JP" sz="2400" dirty="0"/>
              <a:t>2,680</a:t>
            </a:r>
            <a:r>
              <a:rPr lang="ja-JP" altLang="en-US" sz="2400" dirty="0"/>
              <a:t>人で前年比</a:t>
            </a:r>
            <a:r>
              <a:rPr lang="en-US" altLang="ja-JP" sz="2400" dirty="0"/>
              <a:t>264</a:t>
            </a:r>
            <a:r>
              <a:rPr lang="ja-JP" altLang="en-US" sz="2400" dirty="0"/>
              <a:t>人の減少</a:t>
            </a:r>
            <a:endParaRPr lang="en-US" altLang="ja-JP" sz="2400" dirty="0"/>
          </a:p>
          <a:p>
            <a:pPr marL="0" indent="0">
              <a:buNone/>
            </a:pPr>
            <a:r>
              <a:rPr lang="ja-JP" altLang="en-US" sz="2400" dirty="0">
                <a:solidFill>
                  <a:srgbClr val="FF0000"/>
                </a:solidFill>
              </a:rPr>
              <a:t>＊待機率は保育所等利用定員の</a:t>
            </a:r>
            <a:r>
              <a:rPr lang="en-US" altLang="ja-JP" sz="2400" dirty="0">
                <a:solidFill>
                  <a:srgbClr val="FF0000"/>
                </a:solidFill>
              </a:rPr>
              <a:t>8.8</a:t>
            </a:r>
            <a:r>
              <a:rPr lang="ja-JP" altLang="en-US" sz="2400" dirty="0">
                <a:solidFill>
                  <a:srgbClr val="FF0000"/>
                </a:solidFill>
              </a:rPr>
              <a:t>％。定員非充足率は</a:t>
            </a:r>
            <a:r>
              <a:rPr lang="en-US" altLang="ja-JP" sz="2400" dirty="0">
                <a:solidFill>
                  <a:srgbClr val="FF0000"/>
                </a:solidFill>
              </a:rPr>
              <a:t>10.9%</a:t>
            </a:r>
            <a:r>
              <a:rPr lang="ja-JP" altLang="en-US" sz="2400" dirty="0">
                <a:solidFill>
                  <a:srgbClr val="FF0000"/>
                </a:solidFill>
              </a:rPr>
              <a:t>なのでニーズの不一致。</a:t>
            </a:r>
            <a:r>
              <a:rPr lang="en-US" altLang="ja-JP" sz="2400" dirty="0">
                <a:solidFill>
                  <a:srgbClr val="FF0000"/>
                </a:solidFill>
              </a:rPr>
              <a:t>	</a:t>
            </a:r>
            <a:endParaRPr lang="ja-JP" altLang="en-US" sz="2400" dirty="0">
              <a:solidFill>
                <a:srgbClr val="FF0000"/>
              </a:solidFill>
            </a:endParaRPr>
          </a:p>
          <a:p>
            <a:pPr marL="0" indent="0">
              <a:buNone/>
            </a:pPr>
            <a:endParaRPr lang="en-US" dirty="0"/>
          </a:p>
        </p:txBody>
      </p:sp>
      <p:sp>
        <p:nvSpPr>
          <p:cNvPr id="4" name="テキスト ボックス 3">
            <a:extLst>
              <a:ext uri="{FF2B5EF4-FFF2-40B4-BE49-F238E27FC236}">
                <a16:creationId xmlns:a16="http://schemas.microsoft.com/office/drawing/2014/main" id="{67DC6C41-A6B3-5415-C228-C8A4A5D36F0C}"/>
              </a:ext>
            </a:extLst>
          </p:cNvPr>
          <p:cNvSpPr txBox="1"/>
          <p:nvPr/>
        </p:nvSpPr>
        <p:spPr>
          <a:xfrm>
            <a:off x="395536" y="6237312"/>
            <a:ext cx="8640960" cy="400110"/>
          </a:xfrm>
          <a:prstGeom prst="rect">
            <a:avLst/>
          </a:prstGeom>
          <a:noFill/>
        </p:spPr>
        <p:txBody>
          <a:bodyPr wrap="square" rtlCol="0">
            <a:spAutoFit/>
          </a:bodyPr>
          <a:lstStyle/>
          <a:p>
            <a:r>
              <a:rPr lang="ja-JP" altLang="en-US" sz="2000" dirty="0"/>
              <a:t>すべてのこども（</a:t>
            </a:r>
            <a:r>
              <a:rPr lang="en-US" altLang="ja-JP" sz="2000" dirty="0"/>
              <a:t>0-4</a:t>
            </a:r>
            <a:r>
              <a:rPr lang="ja-JP" altLang="en-US" sz="2000" dirty="0"/>
              <a:t>歳）に保育の機会を与えることが可能になりつつある！</a:t>
            </a:r>
            <a:endParaRPr lang="en-US" sz="2000" dirty="0"/>
          </a:p>
        </p:txBody>
      </p:sp>
    </p:spTree>
    <p:extLst>
      <p:ext uri="{BB962C8B-B14F-4D97-AF65-F5344CB8AC3E}">
        <p14:creationId xmlns:p14="http://schemas.microsoft.com/office/powerpoint/2010/main" val="2669262745"/>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12968</TotalTime>
  <Words>3792</Words>
  <Application>Microsoft Office PowerPoint</Application>
  <PresentationFormat>画面に合わせる (4:3)</PresentationFormat>
  <Paragraphs>229</Paragraphs>
  <Slides>37</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37</vt:i4>
      </vt:variant>
    </vt:vector>
  </HeadingPairs>
  <TitlesOfParts>
    <vt:vector size="48" baseType="lpstr">
      <vt:lpstr>Google Sans</vt:lpstr>
      <vt:lpstr>ＭＳ Ｐゴシック</vt:lpstr>
      <vt:lpstr>ＭＳ ゴシック</vt:lpstr>
      <vt:lpstr>ＭＳ 明朝</vt:lpstr>
      <vt:lpstr>ヒラギノ角ゴ Pro W3</vt:lpstr>
      <vt:lpstr>Arial</vt:lpstr>
      <vt:lpstr>Century</vt:lpstr>
      <vt:lpstr>Helvetica</vt:lpstr>
      <vt:lpstr>Times New Roman</vt:lpstr>
      <vt:lpstr>Wingdings</vt:lpstr>
      <vt:lpstr>Profile</vt:lpstr>
      <vt:lpstr>第７回【家族機能と社会的支援】 子どもの養育と社会化、老親の扶養　　</vt:lpstr>
      <vt:lpstr>第７回のテーマ</vt:lpstr>
      <vt:lpstr>１．子どもの養育と社会化とは？</vt:lpstr>
      <vt:lpstr>PowerPoint プレゼンテーション</vt:lpstr>
      <vt:lpstr>子育て支援・異次元の少子化対策・こども家庭庁・こどもまんなか社会</vt:lpstr>
      <vt:lpstr>養育／教育費：子ども１人いくらかかるか？</vt:lpstr>
      <vt:lpstr>養育／教育費：費目の詳細は？</vt:lpstr>
      <vt:lpstr>養育／教育費の社会的支援の可能性</vt:lpstr>
      <vt:lpstr>保育所の利用状況 こども家庭庁「保育所等関連状況取りまとめ（令和５（２０２３）年４月１日）」現在</vt:lpstr>
      <vt:lpstr>PowerPoint プレゼンテーション</vt:lpstr>
      <vt:lpstr>こどもの社会化への影響は？</vt:lpstr>
      <vt:lpstr>子どもの養育の社会化⇒家族関係への影響は？</vt:lpstr>
      <vt:lpstr>体験的にいえること</vt:lpstr>
      <vt:lpstr>２．老親の扶養　　　　　　　　　　　　　　　　　</vt:lpstr>
      <vt:lpstr>高齢者の介護問題</vt:lpstr>
      <vt:lpstr>PowerPoint プレゼンテーション</vt:lpstr>
      <vt:lpstr>人口ピラミッドの変化</vt:lpstr>
      <vt:lpstr>高齢期に特徴的な問題やリスク</vt:lpstr>
      <vt:lpstr>昔の社会では高齢者の介護問題はなかったのか？</vt:lpstr>
      <vt:lpstr>長寿命の名称← 一般的には（長生き＝幸せ）次回ここから</vt:lpstr>
      <vt:lpstr>従属人口指数</vt:lpstr>
      <vt:lpstr>従属人口指数の歴史的推移：1891－2110</vt:lpstr>
      <vt:lpstr>人口学的ボーナス</vt:lpstr>
      <vt:lpstr>後期高齢者問題</vt:lpstr>
      <vt:lpstr>超高齢化：後期高齢者の増加</vt:lpstr>
      <vt:lpstr>超高齢化：後期高齢割合の上昇</vt:lpstr>
      <vt:lpstr>一般世帯に占める高齢者世帯の割合の増加</vt:lpstr>
      <vt:lpstr>超高齢化社会の高齢者介護</vt:lpstr>
      <vt:lpstr>家族のケア機能：育児と介護</vt:lpstr>
      <vt:lpstr>家族の扶養義務</vt:lpstr>
      <vt:lpstr>民法877条1項が定める扶養義務者の範囲</vt:lpstr>
      <vt:lpstr>保護責任者遺棄罪(ほごせきにんしゃいきざい）</vt:lpstr>
      <vt:lpstr>Reaction Paper#７ 1.子どもの養育と社会化について</vt:lpstr>
      <vt:lpstr>Reaction Paper#７ 1.子どもの養育と社会化について　続き</vt:lpstr>
      <vt:lpstr>Reaction Paper#７ ２老親の扶養について</vt:lpstr>
      <vt:lpstr>Reaction Paper#７ ２老親の扶養について　（続き）</vt:lpstr>
      <vt:lpstr>次週</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168</cp:revision>
  <cp:lastPrinted>2024-06-05T07:32:18Z</cp:lastPrinted>
  <dcterms:created xsi:type="dcterms:W3CDTF">2014-09-24T05:41:10Z</dcterms:created>
  <dcterms:modified xsi:type="dcterms:W3CDTF">2024-06-13T04:29:22Z</dcterms:modified>
</cp:coreProperties>
</file>